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70" r:id="rId7"/>
    <p:sldId id="271" r:id="rId8"/>
    <p:sldId id="272" r:id="rId9"/>
    <p:sldId id="261" r:id="rId10"/>
    <p:sldId id="267" r:id="rId11"/>
    <p:sldId id="262" r:id="rId12"/>
    <p:sldId id="274" r:id="rId13"/>
    <p:sldId id="275" r:id="rId14"/>
    <p:sldId id="268" r:id="rId15"/>
    <p:sldId id="269" r:id="rId16"/>
    <p:sldId id="283" r:id="rId17"/>
    <p:sldId id="284" r:id="rId18"/>
    <p:sldId id="282" r:id="rId19"/>
    <p:sldId id="279" r:id="rId20"/>
    <p:sldId id="263" r:id="rId21"/>
    <p:sldId id="264" r:id="rId22"/>
    <p:sldId id="266" r:id="rId23"/>
    <p:sldId id="265"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Bold" panose="00000800000000000000" charset="0"/>
      <p:regular r:id="rId34"/>
    </p:embeddedFont>
    <p:embeddedFont>
      <p:font typeface="Montserrat Semi-Bold" panose="020B0604020202020204" charset="0"/>
      <p:regular r:id="rId35"/>
    </p:embeddedFont>
    <p:embeddedFont>
      <p:font typeface="Raleway" pitchFamily="2" charset="0"/>
      <p:regular r:id="rId36"/>
      <p:bold r:id="rId37"/>
      <p:italic r:id="rId38"/>
      <p:boldItalic r:id="rId39"/>
    </p:embeddedFont>
    <p:embeddedFont>
      <p:font typeface="Raleway Bold"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4ECAF-7BB6-4FD0-89DD-9ADDF4D6CDF7}" type="datetimeFigureOut">
              <a:rPr lang="en-IN" smtClean="0"/>
              <a:t>20-04-2023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98D40-D3ED-4BF4-A220-30910E22E7DC}" type="slidenum">
              <a:rPr lang="en-IN" smtClean="0"/>
              <a:t>‹#›</a:t>
            </a:fld>
            <a:endParaRPr lang="en-IN"/>
          </a:p>
        </p:txBody>
      </p:sp>
    </p:spTree>
    <p:extLst>
      <p:ext uri="{BB962C8B-B14F-4D97-AF65-F5344CB8AC3E}">
        <p14:creationId xmlns:p14="http://schemas.microsoft.com/office/powerpoint/2010/main" val="55715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98D40-D3ED-4BF4-A220-30910E22E7DC}" type="slidenum">
              <a:rPr lang="en-IN" smtClean="0"/>
              <a:t>2</a:t>
            </a:fld>
            <a:endParaRPr lang="en-IN"/>
          </a:p>
        </p:txBody>
      </p:sp>
    </p:spTree>
    <p:extLst>
      <p:ext uri="{BB962C8B-B14F-4D97-AF65-F5344CB8AC3E}">
        <p14:creationId xmlns:p14="http://schemas.microsoft.com/office/powerpoint/2010/main" val="246529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3.png"/><Relationship Id="rId7" Type="http://schemas.openxmlformats.org/officeDocument/2006/relationships/image" Target="../media/image30.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3.png"/><Relationship Id="rId7" Type="http://schemas.openxmlformats.org/officeDocument/2006/relationships/image" Target="../media/image3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png"/><Relationship Id="rId7" Type="http://schemas.openxmlformats.org/officeDocument/2006/relationships/image" Target="../media/image40.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3.png"/><Relationship Id="rId7" Type="http://schemas.openxmlformats.org/officeDocument/2006/relationships/image" Target="../media/image44.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5.svg"/><Relationship Id="rId10" Type="http://schemas.openxmlformats.org/officeDocument/2006/relationships/image" Target="../media/image47.svg"/><Relationship Id="rId4" Type="http://schemas.openxmlformats.org/officeDocument/2006/relationships/image" Target="../media/image14.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hyperlink" Target="https://www.researchgate.net/publication/323314224_Pothole_Detection_using_Machine_Learning" TargetMode="External"/><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17" Type="http://schemas.openxmlformats.org/officeDocument/2006/relationships/hyperlink" Target="https://www.researchgate.net/publication/342578962_A_Road_Health_Monitoring_System_Using_Sensors_in_Optimal_Deep_Neural_Network" TargetMode="External"/><Relationship Id="rId2" Type="http://schemas.openxmlformats.org/officeDocument/2006/relationships/image" Target="../media/image12.jpeg"/><Relationship Id="rId16" Type="http://schemas.openxmlformats.org/officeDocument/2006/relationships/hyperlink" Target="https://www.researchgate.net/figure/Pothole-detection-system-and-its-application_fig1_283188383" TargetMode="External"/><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22.png"/><Relationship Id="rId5" Type="http://schemas.openxmlformats.org/officeDocument/2006/relationships/image" Target="../media/image2.png"/><Relationship Id="rId15" Type="http://schemas.openxmlformats.org/officeDocument/2006/relationships/hyperlink" Target="https://www.researchgate.net/publication/357909315_Detection_of_Roads_Potholes_using_YOLOv4" TargetMode="External"/><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 Id="rId14" Type="http://schemas.openxmlformats.org/officeDocument/2006/relationships/hyperlink" Target="https://papers.ssrn.com/sol3/Delivery.cfm/SSRN_ID3865683_code4734722.pdf?abstractid=3865683&amp;mirid=1"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9.svg"/><Relationship Id="rId12"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svg"/><Relationship Id="rId5" Type="http://schemas.openxmlformats.org/officeDocument/2006/relationships/image" Target="../media/image15.sv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23.svg"/><Relationship Id="rId5" Type="http://schemas.openxmlformats.org/officeDocument/2006/relationships/image" Target="../media/image15.sv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2.png"/><Relationship Id="rId3" Type="http://schemas.openxmlformats.org/officeDocument/2006/relationships/image" Target="../media/image13.jpeg"/><Relationship Id="rId7" Type="http://schemas.openxmlformats.org/officeDocument/2006/relationships/image" Target="../media/image14.png"/><Relationship Id="rId12" Type="http://schemas.openxmlformats.org/officeDocument/2006/relationships/image" Target="../media/image7.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4.jpeg"/><Relationship Id="rId10" Type="http://schemas.openxmlformats.org/officeDocument/2006/relationships/image" Target="../media/image5.sv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3.jpe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13" y="-84258"/>
            <a:ext cx="18288000" cy="10371258"/>
          </a:xfrm>
          <a:prstGeom prst="rect">
            <a:avLst/>
          </a:prstGeom>
        </p:spPr>
      </p:pic>
      <p:pic>
        <p:nvPicPr>
          <p:cNvPr id="3" name="Picture 3"/>
          <p:cNvPicPr>
            <a:picLocks noChangeAspect="1"/>
          </p:cNvPicPr>
          <p:nvPr/>
        </p:nvPicPr>
        <p:blipFill>
          <a:blip r:embed="rId3">
            <a:alphaModFix amt="78000"/>
          </a:blip>
          <a:srcRect l="15111" t="26641" r="15111" b="26641"/>
          <a:stretch>
            <a:fillRect/>
          </a:stretch>
        </p:blipFill>
        <p:spPr>
          <a:xfrm>
            <a:off x="3481424" y="3574887"/>
            <a:ext cx="11325153" cy="3137227"/>
          </a:xfrm>
          <a:prstGeom prst="rect">
            <a:avLst/>
          </a:prstGeom>
        </p:spPr>
      </p:pic>
      <p:pic>
        <p:nvPicPr>
          <p:cNvPr id="4" name="Picture 4"/>
          <p:cNvPicPr>
            <a:picLocks noChangeAspect="1"/>
          </p:cNvPicPr>
          <p:nvPr/>
        </p:nvPicPr>
        <p:blipFill>
          <a:blip r:embed="rId4"/>
          <a:srcRect/>
          <a:stretch>
            <a:fillRect/>
          </a:stretch>
        </p:blipFill>
        <p:spPr>
          <a:xfrm>
            <a:off x="13044031" y="9262674"/>
            <a:ext cx="716573" cy="716274"/>
          </a:xfrm>
          <a:prstGeom prst="rect">
            <a:avLst/>
          </a:prstGeom>
        </p:spPr>
      </p:pic>
      <p:sp>
        <p:nvSpPr>
          <p:cNvPr id="7" name="AutoShape 7"/>
          <p:cNvSpPr/>
          <p:nvPr/>
        </p:nvSpPr>
        <p:spPr>
          <a:xfrm>
            <a:off x="13168899" y="9614997"/>
            <a:ext cx="466836" cy="0"/>
          </a:xfrm>
          <a:prstGeom prst="line">
            <a:avLst/>
          </a:prstGeom>
          <a:ln w="76200" cap="flat">
            <a:solidFill>
              <a:srgbClr val="FFFFFF"/>
            </a:solidFill>
            <a:prstDash val="solid"/>
            <a:headEnd type="none" w="sm" len="sm"/>
            <a:tailEnd type="arrow" w="med" len="sm"/>
          </a:ln>
        </p:spPr>
        <p:txBody>
          <a:bodyPr/>
          <a:lstStyle/>
          <a:p>
            <a:endParaRPr lang="en-IN" dirty="0"/>
          </a:p>
        </p:txBody>
      </p:sp>
      <p:pic>
        <p:nvPicPr>
          <p:cNvPr id="8" name="Picture 8"/>
          <p:cNvPicPr>
            <a:picLocks noChangeAspect="1"/>
          </p:cNvPicPr>
          <p:nvPr/>
        </p:nvPicPr>
        <p:blipFill>
          <a:blip r:embed="rId4">
            <a:alphaModFix amt="81000"/>
          </a:blip>
          <a:srcRect/>
          <a:stretch>
            <a:fillRect/>
          </a:stretch>
        </p:blipFill>
        <p:spPr>
          <a:xfrm>
            <a:off x="1028700" y="7781967"/>
            <a:ext cx="486596" cy="486393"/>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35736" y="7266324"/>
            <a:ext cx="2914880" cy="848959"/>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744974" y="2228771"/>
            <a:ext cx="2914880" cy="848959"/>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522908" y="2387114"/>
            <a:ext cx="2027708" cy="532273"/>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2188561" y="4764113"/>
            <a:ext cx="2027708" cy="532273"/>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198067" y="1081934"/>
            <a:ext cx="377673" cy="403929"/>
          </a:xfrm>
          <a:prstGeom prst="rect">
            <a:avLst/>
          </a:prstGeom>
        </p:spPr>
      </p:pic>
      <p:pic>
        <p:nvPicPr>
          <p:cNvPr id="14" name="Picture 14"/>
          <p:cNvPicPr>
            <a:picLocks noChangeAspect="1"/>
          </p:cNvPicPr>
          <p:nvPr/>
        </p:nvPicPr>
        <p:blipFill>
          <a:blip r:embed="rId11"/>
          <a:srcRect/>
          <a:stretch>
            <a:fillRect/>
          </a:stretch>
        </p:blipFill>
        <p:spPr>
          <a:xfrm>
            <a:off x="458759" y="143973"/>
            <a:ext cx="1139883" cy="1875922"/>
          </a:xfrm>
          <a:prstGeom prst="rect">
            <a:avLst/>
          </a:prstGeom>
        </p:spPr>
      </p:pic>
      <p:pic>
        <p:nvPicPr>
          <p:cNvPr id="15" name="Picture 15"/>
          <p:cNvPicPr>
            <a:picLocks noChangeAspect="1"/>
          </p:cNvPicPr>
          <p:nvPr/>
        </p:nvPicPr>
        <p:blipFill>
          <a:blip r:embed="rId12"/>
          <a:srcRect/>
          <a:stretch>
            <a:fillRect/>
          </a:stretch>
        </p:blipFill>
        <p:spPr>
          <a:xfrm>
            <a:off x="16381230" y="75315"/>
            <a:ext cx="1906770" cy="1906770"/>
          </a:xfrm>
          <a:prstGeom prst="rect">
            <a:avLst/>
          </a:prstGeom>
        </p:spPr>
      </p:pic>
      <p:sp>
        <p:nvSpPr>
          <p:cNvPr id="17" name="TextBox 17"/>
          <p:cNvSpPr txBox="1"/>
          <p:nvPr/>
        </p:nvSpPr>
        <p:spPr>
          <a:xfrm>
            <a:off x="3118378" y="3731064"/>
            <a:ext cx="12051244" cy="2758897"/>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FFFFFF"/>
                </a:solidFill>
                <a:latin typeface="Raleway"/>
              </a:rPr>
              <a:t>ROAD HEALTH MONITORING SYSTEM</a:t>
            </a:r>
          </a:p>
        </p:txBody>
      </p:sp>
      <p:sp>
        <p:nvSpPr>
          <p:cNvPr id="18" name="TextBox 18"/>
          <p:cNvSpPr txBox="1"/>
          <p:nvPr/>
        </p:nvSpPr>
        <p:spPr>
          <a:xfrm>
            <a:off x="1889636" y="7743867"/>
            <a:ext cx="3903900" cy="412750"/>
          </a:xfrm>
          <a:prstGeom prst="rect">
            <a:avLst/>
          </a:prstGeom>
        </p:spPr>
        <p:txBody>
          <a:bodyPr lIns="0" tIns="0" rIns="0" bIns="0" rtlCol="0" anchor="t">
            <a:spAutoFit/>
          </a:bodyPr>
          <a:lstStyle/>
          <a:p>
            <a:pPr>
              <a:lnSpc>
                <a:spcPts val="3499"/>
              </a:lnSpc>
              <a:spcBef>
                <a:spcPct val="0"/>
              </a:spcBef>
            </a:pPr>
            <a:r>
              <a:rPr lang="en-US" sz="2499" dirty="0">
                <a:solidFill>
                  <a:srgbClr val="FFFFFF"/>
                </a:solidFill>
                <a:latin typeface="Montserrat Bold"/>
              </a:rPr>
              <a:t>Team Members: (C-20)</a:t>
            </a:r>
          </a:p>
        </p:txBody>
      </p:sp>
      <p:sp>
        <p:nvSpPr>
          <p:cNvPr id="19" name="TextBox 19"/>
          <p:cNvSpPr txBox="1"/>
          <p:nvPr/>
        </p:nvSpPr>
        <p:spPr>
          <a:xfrm>
            <a:off x="1889636" y="8350868"/>
            <a:ext cx="4653264" cy="1462405"/>
          </a:xfrm>
          <a:prstGeom prst="rect">
            <a:avLst/>
          </a:prstGeom>
        </p:spPr>
        <p:txBody>
          <a:bodyPr lIns="0" tIns="0" rIns="0" bIns="0" rtlCol="0" anchor="t">
            <a:spAutoFit/>
          </a:bodyPr>
          <a:lstStyle/>
          <a:p>
            <a:pPr>
              <a:lnSpc>
                <a:spcPts val="3919"/>
              </a:lnSpc>
            </a:pPr>
            <a:r>
              <a:rPr lang="en-US" sz="2799" dirty="0">
                <a:solidFill>
                  <a:srgbClr val="FFFFFF"/>
                </a:solidFill>
                <a:latin typeface="Montserrat"/>
              </a:rPr>
              <a:t>Kaushal Bhoir (BE_B_02)</a:t>
            </a:r>
          </a:p>
          <a:p>
            <a:pPr>
              <a:lnSpc>
                <a:spcPts val="3919"/>
              </a:lnSpc>
            </a:pPr>
            <a:r>
              <a:rPr lang="en-US" sz="2799" dirty="0" err="1">
                <a:solidFill>
                  <a:srgbClr val="FFFFFF"/>
                </a:solidFill>
                <a:latin typeface="Montserrat"/>
              </a:rPr>
              <a:t>Sujwal</a:t>
            </a:r>
            <a:r>
              <a:rPr lang="en-US" sz="2799" dirty="0">
                <a:solidFill>
                  <a:srgbClr val="FFFFFF"/>
                </a:solidFill>
                <a:latin typeface="Montserrat"/>
              </a:rPr>
              <a:t> Latke (BE_B_14)</a:t>
            </a:r>
          </a:p>
          <a:p>
            <a:pPr>
              <a:lnSpc>
                <a:spcPts val="3919"/>
              </a:lnSpc>
              <a:spcBef>
                <a:spcPct val="0"/>
              </a:spcBef>
            </a:pPr>
            <a:r>
              <a:rPr lang="en-US" sz="2799" dirty="0" err="1">
                <a:solidFill>
                  <a:srgbClr val="FFFFFF"/>
                </a:solidFill>
                <a:latin typeface="Montserrat"/>
              </a:rPr>
              <a:t>Sarafaraj</a:t>
            </a:r>
            <a:r>
              <a:rPr lang="en-US" sz="2799" dirty="0">
                <a:solidFill>
                  <a:srgbClr val="FFFFFF"/>
                </a:solidFill>
                <a:latin typeface="Montserrat"/>
              </a:rPr>
              <a:t> Shah (BE_B_47)</a:t>
            </a:r>
          </a:p>
        </p:txBody>
      </p:sp>
      <p:sp>
        <p:nvSpPr>
          <p:cNvPr id="20" name="TextBox 20"/>
          <p:cNvSpPr txBox="1"/>
          <p:nvPr/>
        </p:nvSpPr>
        <p:spPr>
          <a:xfrm>
            <a:off x="14153168" y="8810608"/>
            <a:ext cx="3908649" cy="1012008"/>
          </a:xfrm>
          <a:prstGeom prst="rect">
            <a:avLst/>
          </a:prstGeom>
        </p:spPr>
        <p:txBody>
          <a:bodyPr lIns="0" tIns="0" rIns="0" bIns="0" rtlCol="0" anchor="t">
            <a:spAutoFit/>
          </a:bodyPr>
          <a:lstStyle/>
          <a:p>
            <a:pPr>
              <a:lnSpc>
                <a:spcPts val="4059"/>
              </a:lnSpc>
            </a:pPr>
            <a:r>
              <a:rPr lang="en-US" sz="2899" dirty="0">
                <a:solidFill>
                  <a:srgbClr val="FFFFFF"/>
                </a:solidFill>
                <a:latin typeface="Montserrat Bold"/>
              </a:rPr>
              <a:t>Guide</a:t>
            </a:r>
            <a:r>
              <a:rPr lang="en-US" sz="2899" dirty="0">
                <a:solidFill>
                  <a:srgbClr val="FFFFFF"/>
                </a:solidFill>
                <a:latin typeface="Montserrat"/>
              </a:rPr>
              <a:t> - </a:t>
            </a:r>
          </a:p>
          <a:p>
            <a:pPr>
              <a:lnSpc>
                <a:spcPts val="4059"/>
              </a:lnSpc>
              <a:spcBef>
                <a:spcPct val="0"/>
              </a:spcBef>
            </a:pPr>
            <a:r>
              <a:rPr lang="en-US" sz="2899" dirty="0">
                <a:solidFill>
                  <a:srgbClr val="FFFFFF"/>
                </a:solidFill>
                <a:latin typeface="Montserrat"/>
              </a:rPr>
              <a:t>Prof. Nikita </a:t>
            </a:r>
            <a:r>
              <a:rPr lang="en-US" sz="2899" dirty="0" err="1">
                <a:solidFill>
                  <a:srgbClr val="FFFFFF"/>
                </a:solidFill>
                <a:latin typeface="Montserrat"/>
              </a:rPr>
              <a:t>Saindane</a:t>
            </a:r>
            <a:endParaRPr lang="en-US" sz="2899" dirty="0">
              <a:solidFill>
                <a:srgbClr val="FFFFFF"/>
              </a:solidFill>
              <a:latin typeface="Montserrat"/>
            </a:endParaRPr>
          </a:p>
        </p:txBody>
      </p:sp>
      <p:sp>
        <p:nvSpPr>
          <p:cNvPr id="21" name="TextBox 21"/>
          <p:cNvSpPr txBox="1"/>
          <p:nvPr/>
        </p:nvSpPr>
        <p:spPr>
          <a:xfrm>
            <a:off x="4610571" y="439661"/>
            <a:ext cx="8600022" cy="1947453"/>
          </a:xfrm>
          <a:prstGeom prst="rect">
            <a:avLst/>
          </a:prstGeom>
        </p:spPr>
        <p:txBody>
          <a:bodyPr lIns="0" tIns="0" rIns="0" bIns="0" rtlCol="0" anchor="t">
            <a:spAutoFit/>
          </a:bodyPr>
          <a:lstStyle/>
          <a:p>
            <a:pPr algn="ctr">
              <a:lnSpc>
                <a:spcPts val="3779"/>
              </a:lnSpc>
            </a:pPr>
            <a:r>
              <a:rPr lang="en-US" sz="2699">
                <a:solidFill>
                  <a:srgbClr val="FFFFFF"/>
                </a:solidFill>
                <a:latin typeface="Montserrat"/>
              </a:rPr>
              <a:t>Mahatma Education Society’s</a:t>
            </a:r>
          </a:p>
          <a:p>
            <a:pPr algn="ctr">
              <a:lnSpc>
                <a:spcPts val="3779"/>
              </a:lnSpc>
            </a:pPr>
            <a:r>
              <a:rPr lang="en-US" sz="2699">
                <a:solidFill>
                  <a:srgbClr val="FFFFFF"/>
                </a:solidFill>
                <a:latin typeface="Montserrat"/>
              </a:rPr>
              <a:t>Pillai HOC College of Engineering and Technology</a:t>
            </a:r>
          </a:p>
          <a:p>
            <a:pPr algn="ctr">
              <a:lnSpc>
                <a:spcPts val="3779"/>
              </a:lnSpc>
            </a:pPr>
            <a:r>
              <a:rPr lang="en-US" sz="2699">
                <a:solidFill>
                  <a:srgbClr val="FFFFFF"/>
                </a:solidFill>
                <a:latin typeface="Montserrat"/>
              </a:rPr>
              <a:t>Department of Computer Engineering </a:t>
            </a:r>
          </a:p>
          <a:p>
            <a:pPr algn="ctr">
              <a:lnSpc>
                <a:spcPts val="3779"/>
              </a:lnSpc>
            </a:pPr>
            <a:endParaRPr lang="en-US" sz="2699">
              <a:solidFill>
                <a:srgbClr val="FFFFFF"/>
              </a:solidFill>
              <a:latin typeface="Montserrat"/>
            </a:endParaRPr>
          </a:p>
          <a:p>
            <a:pPr algn="ctr">
              <a:lnSpc>
                <a:spcPts val="140"/>
              </a:lnSpc>
              <a:spcBef>
                <a:spcPct val="0"/>
              </a:spcBef>
            </a:pPr>
            <a:endParaRPr lang="en-US" sz="2699">
              <a:solidFill>
                <a:srgbClr val="FFFFFF"/>
              </a:solidFill>
              <a:latin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38100"/>
            <a:ext cx="18288000" cy="10287000"/>
          </a:xfrm>
          <a:prstGeom prst="rect">
            <a:avLst/>
          </a:prstGeom>
        </p:spPr>
      </p:pic>
      <p:sp>
        <p:nvSpPr>
          <p:cNvPr id="3" name="AutoShape 3"/>
          <p:cNvSpPr/>
          <p:nvPr/>
        </p:nvSpPr>
        <p:spPr>
          <a:xfrm>
            <a:off x="1654548" y="2203671"/>
            <a:ext cx="12440559"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136669" y="9204963"/>
            <a:ext cx="716573" cy="716274"/>
          </a:xfrm>
          <a:prstGeom prst="rect">
            <a:avLst/>
          </a:prstGeom>
        </p:spPr>
      </p:pic>
      <p:sp>
        <p:nvSpPr>
          <p:cNvPr id="5" name="AutoShape 5"/>
          <p:cNvSpPr/>
          <p:nvPr/>
        </p:nvSpPr>
        <p:spPr>
          <a:xfrm>
            <a:off x="17261538" y="9563100"/>
            <a:ext cx="466836" cy="0"/>
          </a:xfrm>
          <a:prstGeom prst="line">
            <a:avLst/>
          </a:prstGeom>
          <a:ln w="76200" cap="flat">
            <a:solidFill>
              <a:srgbClr val="FFFFFF"/>
            </a:solidFill>
            <a:prstDash val="solid"/>
            <a:headEnd type="none" w="sm" len="sm"/>
            <a:tailEnd type="arrow" w="med" len="sm"/>
          </a:ln>
        </p:spPr>
        <p:txBody>
          <a:bodyPr/>
          <a:lstStyle/>
          <a:p>
            <a:endParaRPr lang="en-IN" dirty="0"/>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91694" y="1283700"/>
            <a:ext cx="1924983" cy="914367"/>
          </a:xfrm>
          <a:prstGeom prst="rect">
            <a:avLst/>
          </a:prstGeom>
        </p:spPr>
      </p:pic>
      <p:sp>
        <p:nvSpPr>
          <p:cNvPr id="16" name="TextBox 16"/>
          <p:cNvSpPr txBox="1"/>
          <p:nvPr/>
        </p:nvSpPr>
        <p:spPr>
          <a:xfrm>
            <a:off x="1654548" y="991795"/>
            <a:ext cx="14262331"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Proposed System</a:t>
            </a:r>
          </a:p>
        </p:txBody>
      </p:sp>
      <p:pic>
        <p:nvPicPr>
          <p:cNvPr id="21" name="Picture 20">
            <a:extLst>
              <a:ext uri="{FF2B5EF4-FFF2-40B4-BE49-F238E27FC236}">
                <a16:creationId xmlns:a16="http://schemas.microsoft.com/office/drawing/2014/main" id="{8421763E-3A48-EE3F-655B-9E24E7144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403" y="2690041"/>
            <a:ext cx="6148197" cy="6001639"/>
          </a:xfrm>
          <a:prstGeom prst="rect">
            <a:avLst/>
          </a:prstGeom>
        </p:spPr>
      </p:pic>
      <p:sp>
        <p:nvSpPr>
          <p:cNvPr id="22" name="TextBox 21">
            <a:extLst>
              <a:ext uri="{FF2B5EF4-FFF2-40B4-BE49-F238E27FC236}">
                <a16:creationId xmlns:a16="http://schemas.microsoft.com/office/drawing/2014/main" id="{1E4FC605-7756-5ED5-54E9-E15424EECF38}"/>
              </a:ext>
            </a:extLst>
          </p:cNvPr>
          <p:cNvSpPr txBox="1"/>
          <p:nvPr/>
        </p:nvSpPr>
        <p:spPr>
          <a:xfrm>
            <a:off x="7620000" y="2690041"/>
            <a:ext cx="10108374"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ontserrat" panose="00000500000000000000" pitchFamily="2" charset="0"/>
              </a:rPr>
              <a:t>The proposed system works with the help of a very simple and user-friendly GUI which provides you with two options, “Start” and “Stop”, and helps you achieve real-time potholes detection using YOLO v4 algorithm. </a:t>
            </a:r>
          </a:p>
          <a:p>
            <a:pPr marL="285750" indent="-285750">
              <a:buFont typeface="Arial" panose="020B0604020202020204" pitchFamily="34" charset="0"/>
              <a:buChar char="•"/>
            </a:pPr>
            <a:r>
              <a:rPr lang="en-US" sz="2400" dirty="0">
                <a:latin typeface="Montserrat" panose="00000500000000000000" pitchFamily="2" charset="0"/>
              </a:rPr>
              <a:t>When one selects the “Start” Option, the Camera switches on and live detection of potholes takes place. Now the camera keeps on recording while the YOLO v4 algorithm works in the back-end simultaneously.</a:t>
            </a:r>
          </a:p>
          <a:p>
            <a:pPr marL="285750" indent="-285750">
              <a:buFont typeface="Arial" panose="020B0604020202020204" pitchFamily="34" charset="0"/>
              <a:buChar char="•"/>
            </a:pPr>
            <a:r>
              <a:rPr lang="en-US" sz="2400" dirty="0">
                <a:latin typeface="Montserrat" panose="00000500000000000000" pitchFamily="2" charset="0"/>
              </a:rPr>
              <a:t>When a pothole is detected, it predicts a bounding box around it. The bounding box consists of a Box Label and Predicted Accuracy Percentage where Accuracy Percentage refers to the percent of how accurately a pothole is detected. Whatever number of potholes are detected in each image gets reflected on the console output. </a:t>
            </a:r>
          </a:p>
          <a:p>
            <a:pPr marL="285750" indent="-285750">
              <a:buFont typeface="Arial" panose="020B0604020202020204" pitchFamily="34" charset="0"/>
              <a:buChar char="•"/>
            </a:pPr>
            <a:r>
              <a:rPr lang="en-US" sz="2400" dirty="0">
                <a:latin typeface="Montserrat" panose="00000500000000000000" pitchFamily="2" charset="0"/>
              </a:rPr>
              <a:t>As you select the “Stop” option, the system exits the GUI and thus the detection process stops.</a:t>
            </a:r>
            <a:endParaRPr lang="en-IN" sz="2400" dirty="0">
              <a:latin typeface="Montserrat" panose="00000500000000000000" pitchFamily="2" charset="0"/>
            </a:endParaRPr>
          </a:p>
        </p:txBody>
      </p:sp>
    </p:spTree>
    <p:extLst>
      <p:ext uri="{BB962C8B-B14F-4D97-AF65-F5344CB8AC3E}">
        <p14:creationId xmlns:p14="http://schemas.microsoft.com/office/powerpoint/2010/main" val="3797355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198067" y="3286118"/>
            <a:ext cx="12440559"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6943931" y="9204963"/>
            <a:ext cx="716573" cy="716274"/>
          </a:xfrm>
          <a:prstGeom prst="rect">
            <a:avLst/>
          </a:prstGeom>
        </p:spPr>
      </p:pic>
      <p:sp>
        <p:nvSpPr>
          <p:cNvPr id="5" name="AutoShape 5"/>
          <p:cNvSpPr/>
          <p:nvPr/>
        </p:nvSpPr>
        <p:spPr>
          <a:xfrm>
            <a:off x="17068800" y="9563100"/>
            <a:ext cx="466836" cy="0"/>
          </a:xfrm>
          <a:prstGeom prst="line">
            <a:avLst/>
          </a:prstGeom>
          <a:ln w="76200" cap="flat">
            <a:solidFill>
              <a:srgbClr val="FFFFFF"/>
            </a:solidFill>
            <a:prstDash val="solid"/>
            <a:headEnd type="none" w="sm" len="sm"/>
            <a:tailEnd type="arrow" w="med" len="sm"/>
          </a:ln>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91694" y="1283700"/>
            <a:ext cx="1924983" cy="914367"/>
          </a:xfrm>
          <a:prstGeom prst="rect">
            <a:avLst/>
          </a:prstGeom>
        </p:spPr>
      </p:pic>
      <p:sp>
        <p:nvSpPr>
          <p:cNvPr id="16" name="TextBox 16"/>
          <p:cNvSpPr txBox="1"/>
          <p:nvPr/>
        </p:nvSpPr>
        <p:spPr>
          <a:xfrm>
            <a:off x="2198067" y="2074242"/>
            <a:ext cx="14262331"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System Requirements</a:t>
            </a:r>
          </a:p>
        </p:txBody>
      </p:sp>
      <p:sp>
        <p:nvSpPr>
          <p:cNvPr id="21" name="TextBox 20">
            <a:extLst>
              <a:ext uri="{FF2B5EF4-FFF2-40B4-BE49-F238E27FC236}">
                <a16:creationId xmlns:a16="http://schemas.microsoft.com/office/drawing/2014/main" id="{F74BBA3E-4F75-D3CA-2AC3-5404482AAFC3}"/>
              </a:ext>
            </a:extLst>
          </p:cNvPr>
          <p:cNvSpPr txBox="1"/>
          <p:nvPr/>
        </p:nvSpPr>
        <p:spPr>
          <a:xfrm>
            <a:off x="2198067" y="4152900"/>
            <a:ext cx="9258300" cy="3477875"/>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Montserrat" panose="00000500000000000000" pitchFamily="2" charset="0"/>
              </a:rPr>
              <a:t> </a:t>
            </a:r>
            <a:r>
              <a:rPr lang="en-US" sz="2000" b="1" dirty="0">
                <a:latin typeface="Montserrat" panose="00000500000000000000" pitchFamily="2" charset="0"/>
              </a:rPr>
              <a:t>HARDWARE REQUIREMENTS </a:t>
            </a:r>
          </a:p>
          <a:p>
            <a:pPr marL="342900" indent="-342900">
              <a:buFont typeface="Arial" panose="020B0604020202020204" pitchFamily="34" charset="0"/>
              <a:buChar char="•"/>
            </a:pPr>
            <a:endParaRPr lang="en-US" sz="2000" b="1" dirty="0">
              <a:latin typeface="Montserrat" panose="00000500000000000000" pitchFamily="2" charset="0"/>
            </a:endParaRPr>
          </a:p>
          <a:p>
            <a:pPr marL="457200" indent="-457200">
              <a:buFont typeface="+mj-lt"/>
              <a:buAutoNum type="arabicPeriod"/>
            </a:pPr>
            <a:r>
              <a:rPr lang="en-US" sz="2000" dirty="0">
                <a:latin typeface="Montserrat" panose="00000500000000000000" pitchFamily="2" charset="0"/>
              </a:rPr>
              <a:t> Laptop or PC: </a:t>
            </a:r>
          </a:p>
          <a:p>
            <a:pPr marL="342900" indent="-342900">
              <a:buFont typeface="Arial" panose="020B0604020202020204" pitchFamily="34" charset="0"/>
              <a:buChar char="•"/>
            </a:pPr>
            <a:r>
              <a:rPr lang="en-US" sz="2000" dirty="0">
                <a:latin typeface="Montserrat" panose="00000500000000000000" pitchFamily="2" charset="0"/>
              </a:rPr>
              <a:t>Processor-Intel(R) Core(TM) i5-9300H CPU @ 2.40GHz   2.40 GHz</a:t>
            </a:r>
          </a:p>
          <a:p>
            <a:pPr marL="342900" indent="-342900">
              <a:buFont typeface="Arial" panose="020B0604020202020204" pitchFamily="34" charset="0"/>
              <a:buChar char="•"/>
            </a:pPr>
            <a:r>
              <a:rPr lang="en-US" sz="2000" dirty="0">
                <a:latin typeface="Montserrat" panose="00000500000000000000" pitchFamily="2" charset="0"/>
              </a:rPr>
              <a:t>RAM-8.00 GB</a:t>
            </a:r>
          </a:p>
          <a:p>
            <a:pPr marL="342900" indent="-342900">
              <a:buFont typeface="Arial" panose="020B0604020202020204" pitchFamily="34" charset="0"/>
              <a:buChar char="•"/>
            </a:pPr>
            <a:r>
              <a:rPr lang="en-US" sz="2000" dirty="0">
                <a:latin typeface="Montserrat" panose="00000500000000000000" pitchFamily="2" charset="0"/>
              </a:rPr>
              <a:t>System type-64-bit operating system, x64-based processor</a:t>
            </a:r>
          </a:p>
          <a:p>
            <a:pPr marL="342900" indent="-342900">
              <a:buFont typeface="Arial" panose="020B0604020202020204" pitchFamily="34" charset="0"/>
              <a:buChar char="•"/>
            </a:pPr>
            <a:r>
              <a:rPr lang="en-IN" sz="2000" dirty="0">
                <a:latin typeface="Montserrat" panose="00000500000000000000" pitchFamily="2" charset="0"/>
              </a:rPr>
              <a:t>15GB</a:t>
            </a:r>
            <a:r>
              <a:rPr lang="en-IN" sz="1800" u="none" strike="noStrike" dirty="0">
                <a:solidFill>
                  <a:srgbClr val="434343"/>
                </a:solidFill>
                <a:effectLst/>
                <a:uFill>
                  <a:solidFill>
                    <a:srgbClr val="000000"/>
                  </a:solidFill>
                </a:uFill>
                <a:latin typeface="Montserrat" panose="00000500000000000000" pitchFamily="2" charset="0"/>
                <a:ea typeface="Arial" panose="020B0604020202020204" pitchFamily="34" charset="0"/>
                <a:cs typeface="Arial" panose="020B0604020202020204" pitchFamily="34" charset="0"/>
              </a:rPr>
              <a:t> </a:t>
            </a:r>
            <a:r>
              <a:rPr lang="en-IN" sz="2000" dirty="0">
                <a:latin typeface="Montserrat" panose="00000500000000000000" pitchFamily="2" charset="0"/>
              </a:rPr>
              <a:t>Free Storage Space</a:t>
            </a:r>
          </a:p>
          <a:p>
            <a:pPr marL="342900" indent="-342900">
              <a:buFont typeface="Arial" panose="020B0604020202020204" pitchFamily="34" charset="0"/>
              <a:buChar char="•"/>
            </a:pPr>
            <a:r>
              <a:rPr lang="en-IN" sz="2000" dirty="0">
                <a:latin typeface="Montserrat" panose="00000500000000000000" pitchFamily="2" charset="0"/>
              </a:rPr>
              <a:t>2GB VRAM</a:t>
            </a:r>
          </a:p>
          <a:p>
            <a:endParaRPr lang="en-US" sz="2000" dirty="0">
              <a:latin typeface="Montserrat" panose="00000500000000000000" pitchFamily="2" charset="0"/>
            </a:endParaRPr>
          </a:p>
          <a:p>
            <a:r>
              <a:rPr lang="en-US" sz="2000" dirty="0">
                <a:latin typeface="Montserrat" panose="00000500000000000000" pitchFamily="2" charset="0"/>
              </a:rPr>
              <a:t>2.    Camera: </a:t>
            </a:r>
          </a:p>
          <a:p>
            <a:r>
              <a:rPr lang="en-US" sz="2000" dirty="0">
                <a:latin typeface="Montserrat" panose="00000500000000000000" pitchFamily="2" charset="0"/>
              </a:rPr>
              <a:t>	</a:t>
            </a:r>
            <a:endParaRPr lang="en-US" dirty="0">
              <a:latin typeface="Montserrat" panose="00000500000000000000" pitchFamily="2" charset="0"/>
            </a:endParaRPr>
          </a:p>
        </p:txBody>
      </p:sp>
      <p:sp>
        <p:nvSpPr>
          <p:cNvPr id="7" name="TextBox 6">
            <a:extLst>
              <a:ext uri="{FF2B5EF4-FFF2-40B4-BE49-F238E27FC236}">
                <a16:creationId xmlns:a16="http://schemas.microsoft.com/office/drawing/2014/main" id="{8C41B9EA-9866-40F0-5C73-FD1DCF9CBDE8}"/>
              </a:ext>
            </a:extLst>
          </p:cNvPr>
          <p:cNvSpPr txBox="1"/>
          <p:nvPr/>
        </p:nvSpPr>
        <p:spPr>
          <a:xfrm>
            <a:off x="2198067" y="7321172"/>
            <a:ext cx="9258299" cy="2246769"/>
          </a:xfrm>
          <a:prstGeom prst="rect">
            <a:avLst/>
          </a:prstGeom>
          <a:noFill/>
        </p:spPr>
        <p:txBody>
          <a:bodyPr wrap="square">
            <a:spAutoFit/>
          </a:bodyPr>
          <a:lstStyle/>
          <a:p>
            <a:endParaRPr lang="en-US" sz="2000" b="1" dirty="0">
              <a:latin typeface="Montserrat" panose="00000500000000000000" pitchFamily="2" charset="0"/>
            </a:endParaRPr>
          </a:p>
          <a:p>
            <a:pPr marL="342900" indent="-342900">
              <a:buFont typeface="Arial" panose="020B0604020202020204" pitchFamily="34" charset="0"/>
              <a:buChar char="•"/>
            </a:pPr>
            <a:r>
              <a:rPr lang="en-US" sz="2000" b="1" dirty="0">
                <a:latin typeface="Montserrat" panose="00000500000000000000" pitchFamily="2" charset="0"/>
              </a:rPr>
              <a:t>SOFTWARE REQUIREMENTS </a:t>
            </a:r>
          </a:p>
          <a:p>
            <a:endParaRPr lang="en-US" sz="2000" dirty="0">
              <a:latin typeface="Montserrat" panose="00000500000000000000" pitchFamily="2" charset="0"/>
            </a:endParaRPr>
          </a:p>
          <a:p>
            <a:pPr marL="457200" indent="-457200">
              <a:buFont typeface="+mj-lt"/>
              <a:buAutoNum type="arabicPeriod"/>
            </a:pPr>
            <a:r>
              <a:rPr lang="en-US" sz="2000" dirty="0">
                <a:latin typeface="Montserrat" panose="00000500000000000000" pitchFamily="2" charset="0"/>
              </a:rPr>
              <a:t>Visual Studio</a:t>
            </a:r>
          </a:p>
          <a:p>
            <a:pPr marL="457200" indent="-457200">
              <a:buFont typeface="+mj-lt"/>
              <a:buAutoNum type="arabicPeriod"/>
            </a:pPr>
            <a:r>
              <a:rPr lang="en-IN" sz="2000" dirty="0">
                <a:latin typeface="Montserrat" panose="00000500000000000000" pitchFamily="2" charset="0"/>
              </a:rPr>
              <a:t>Any Operating System</a:t>
            </a:r>
          </a:p>
          <a:p>
            <a:pPr marL="457200" indent="-457200">
              <a:buFont typeface="+mj-lt"/>
              <a:buAutoNum type="arabicPeriod"/>
            </a:pPr>
            <a:r>
              <a:rPr lang="en-IN" sz="2000" dirty="0">
                <a:latin typeface="Montserrat" panose="00000500000000000000" pitchFamily="2" charset="0"/>
              </a:rPr>
              <a:t>Chromium Based Browser</a:t>
            </a:r>
          </a:p>
          <a:p>
            <a:pPr marL="457200" indent="-457200">
              <a:buFont typeface="+mj-lt"/>
              <a:buAutoNum type="arabicPeriod"/>
            </a:pPr>
            <a:r>
              <a:rPr lang="en-IN" sz="2000" dirty="0">
                <a:latin typeface="Montserrat" panose="00000500000000000000" pitchFamily="2" charset="0"/>
              </a:rPr>
              <a:t>Python IDLE</a:t>
            </a:r>
            <a:r>
              <a:rPr lang="en-US" sz="2000" dirty="0">
                <a:latin typeface="Montserrat" panose="00000500000000000000" pitchFamily="2"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12353"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Advantages</a:t>
            </a:r>
            <a:endParaRPr lang="en-US" sz="3600" dirty="0">
              <a:solidFill>
                <a:srgbClr val="091D26"/>
              </a:solidFill>
              <a:latin typeface="Raleway"/>
            </a:endParaRPr>
          </a:p>
        </p:txBody>
      </p:sp>
      <p:sp>
        <p:nvSpPr>
          <p:cNvPr id="6" name="TextBox 5">
            <a:extLst>
              <a:ext uri="{FF2B5EF4-FFF2-40B4-BE49-F238E27FC236}">
                <a16:creationId xmlns:a16="http://schemas.microsoft.com/office/drawing/2014/main" id="{D4FF2821-C87D-04E0-4F94-5AA227DC4319}"/>
              </a:ext>
            </a:extLst>
          </p:cNvPr>
          <p:cNvSpPr txBox="1"/>
          <p:nvPr/>
        </p:nvSpPr>
        <p:spPr>
          <a:xfrm>
            <a:off x="2351920" y="3429000"/>
            <a:ext cx="8367040" cy="5737596"/>
          </a:xfrm>
          <a:prstGeom prst="rect">
            <a:avLst/>
          </a:prstGeom>
          <a:noFill/>
        </p:spPr>
        <p:txBody>
          <a:bodyPr wrap="square" rtlCol="0">
            <a:spAutoFit/>
          </a:bodyPr>
          <a:lstStyle/>
          <a:p>
            <a:pPr marL="457200" lvl="0" indent="-457200">
              <a:lnSpc>
                <a:spcPct val="107000"/>
              </a:lnSpc>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Very quick to improve.</a:t>
            </a:r>
            <a:endParaRPr lang="en-IN" sz="3200" dirty="0">
              <a:solidFill>
                <a:srgbClr val="000000"/>
              </a:solidFill>
              <a:effectLst/>
              <a:latin typeface="Montserrat" panose="00000500000000000000" pitchFamily="2" charset="0"/>
              <a:ea typeface="Calibri" panose="020F0502020204030204" pitchFamily="34" charset="0"/>
            </a:endParaRPr>
          </a:p>
          <a:p>
            <a:pPr marL="457200" lvl="0" indent="-457200">
              <a:lnSpc>
                <a:spcPct val="107000"/>
              </a:lnSpc>
              <a:spcAft>
                <a:spcPts val="800"/>
              </a:spcAft>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Not affected by noise.</a:t>
            </a:r>
          </a:p>
          <a:p>
            <a:pPr marL="457200" indent="-457200">
              <a:lnSpc>
                <a:spcPct val="107000"/>
              </a:lnSpc>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Improved signal to noise ratio with a better detection with noise.</a:t>
            </a:r>
            <a:endParaRPr lang="en-IN" sz="3200" dirty="0">
              <a:solidFill>
                <a:srgbClr val="000000"/>
              </a:solidFill>
              <a:effectLst/>
              <a:latin typeface="Montserrat" panose="00000500000000000000" pitchFamily="2" charset="0"/>
              <a:ea typeface="Calibri" panose="020F0502020204030204" pitchFamily="34" charset="0"/>
            </a:endParaRPr>
          </a:p>
          <a:p>
            <a:pPr marL="457200" indent="-457200">
              <a:lnSpc>
                <a:spcPct val="107000"/>
              </a:lnSpc>
              <a:spcAft>
                <a:spcPts val="800"/>
              </a:spcAft>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Quick response time.</a:t>
            </a:r>
          </a:p>
          <a:p>
            <a:pPr marL="457200" lvl="0" indent="-457200">
              <a:lnSpc>
                <a:spcPct val="107000"/>
              </a:lnSpc>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Simple detection of edges and their orientation.</a:t>
            </a:r>
            <a:endParaRPr lang="en-IN" sz="3200" dirty="0">
              <a:solidFill>
                <a:srgbClr val="000000"/>
              </a:solidFill>
              <a:effectLst/>
              <a:latin typeface="Montserrat" panose="00000500000000000000" pitchFamily="2" charset="0"/>
              <a:ea typeface="Calibri" panose="020F0502020204030204" pitchFamily="34" charset="0"/>
            </a:endParaRPr>
          </a:p>
          <a:p>
            <a:pPr marL="457200" lvl="0" indent="-457200">
              <a:lnSpc>
                <a:spcPct val="107000"/>
              </a:lnSpc>
              <a:spcAft>
                <a:spcPts val="800"/>
              </a:spcAft>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Detect object at distance.</a:t>
            </a:r>
            <a:endParaRPr lang="en-IN" sz="3200" dirty="0">
              <a:solidFill>
                <a:srgbClr val="000000"/>
              </a:solidFill>
              <a:effectLst/>
              <a:latin typeface="Montserrat" panose="00000500000000000000" pitchFamily="2" charset="0"/>
              <a:ea typeface="Calibri" panose="020F0502020204030204" pitchFamily="34" charset="0"/>
            </a:endParaRPr>
          </a:p>
          <a:p>
            <a:pPr marL="457200" lvl="0" indent="-457200">
              <a:lnSpc>
                <a:spcPct val="107000"/>
              </a:lnSpc>
              <a:spcAft>
                <a:spcPts val="800"/>
              </a:spcAft>
              <a:buFont typeface="Arial" panose="020B0604020202020204" pitchFamily="34" charset="0"/>
              <a:buChar char="•"/>
            </a:pPr>
            <a:endParaRPr lang="en-IN" sz="3200" dirty="0">
              <a:solidFill>
                <a:srgbClr val="000000"/>
              </a:solidFill>
              <a:effectLst/>
              <a:latin typeface="Montserrat" panose="00000500000000000000" pitchFamily="2" charset="0"/>
              <a:ea typeface="Calibri" panose="020F0502020204030204" pitchFamily="34" charset="0"/>
            </a:endParaRPr>
          </a:p>
          <a:p>
            <a:pPr marL="457200" indent="-457200">
              <a:buFont typeface="Arial" panose="020B0604020202020204" pitchFamily="34" charset="0"/>
              <a:buChar char="•"/>
            </a:pPr>
            <a:endParaRPr lang="en-IN" sz="3200" dirty="0">
              <a:latin typeface="Montserrat" panose="00000500000000000000" pitchFamily="2" charset="0"/>
            </a:endParaRPr>
          </a:p>
        </p:txBody>
      </p:sp>
    </p:spTree>
    <p:extLst>
      <p:ext uri="{BB962C8B-B14F-4D97-AF65-F5344CB8AC3E}">
        <p14:creationId xmlns:p14="http://schemas.microsoft.com/office/powerpoint/2010/main" val="76875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34804"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Disadvantages</a:t>
            </a:r>
          </a:p>
        </p:txBody>
      </p:sp>
      <p:sp>
        <p:nvSpPr>
          <p:cNvPr id="6" name="TextBox 5">
            <a:extLst>
              <a:ext uri="{FF2B5EF4-FFF2-40B4-BE49-F238E27FC236}">
                <a16:creationId xmlns:a16="http://schemas.microsoft.com/office/drawing/2014/main" id="{01DA4F6E-FB6F-FE69-70B3-ADF507746CC5}"/>
              </a:ext>
            </a:extLst>
          </p:cNvPr>
          <p:cNvSpPr txBox="1"/>
          <p:nvPr/>
        </p:nvSpPr>
        <p:spPr>
          <a:xfrm>
            <a:off x="2468971" y="3429000"/>
            <a:ext cx="7209148" cy="5522602"/>
          </a:xfrm>
          <a:prstGeom prst="rect">
            <a:avLst/>
          </a:prstGeom>
          <a:noFill/>
        </p:spPr>
        <p:txBody>
          <a:bodyPr wrap="square" rtlCol="0">
            <a:spAutoFit/>
          </a:bodyPr>
          <a:lstStyle/>
          <a:p>
            <a:pPr marL="457200" indent="-457200">
              <a:lnSpc>
                <a:spcPct val="107000"/>
              </a:lnSpc>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Produce false reading.</a:t>
            </a:r>
            <a:endParaRPr lang="en-IN" sz="3200" dirty="0">
              <a:solidFill>
                <a:srgbClr val="000000"/>
              </a:solidFill>
              <a:effectLst/>
              <a:latin typeface="Montserrat" panose="00000500000000000000" pitchFamily="2" charset="0"/>
              <a:ea typeface="Calibri" panose="020F0502020204030204" pitchFamily="34" charset="0"/>
            </a:endParaRPr>
          </a:p>
          <a:p>
            <a:pPr marL="457200" lvl="0" indent="-457200">
              <a:lnSpc>
                <a:spcPct val="107000"/>
              </a:lnSpc>
              <a:spcAft>
                <a:spcPts val="800"/>
              </a:spcAft>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May be inaccurate.</a:t>
            </a:r>
          </a:p>
          <a:p>
            <a:pPr marL="457200" indent="-457200">
              <a:lnSpc>
                <a:spcPct val="107000"/>
              </a:lnSpc>
              <a:spcAft>
                <a:spcPts val="800"/>
              </a:spcAft>
              <a:buFont typeface="Arial" panose="020B0604020202020204" pitchFamily="34" charset="0"/>
              <a:buChar char="•"/>
            </a:pPr>
            <a:r>
              <a:rPr lang="en-US" sz="3200" dirty="0">
                <a:solidFill>
                  <a:srgbClr val="000000"/>
                </a:solidFill>
                <a:effectLst/>
                <a:latin typeface="Montserrat" panose="00000500000000000000" pitchFamily="2" charset="0"/>
                <a:ea typeface="Calibri" panose="020F0502020204030204" pitchFamily="34" charset="0"/>
              </a:rPr>
              <a:t>May not detect all objects.</a:t>
            </a:r>
            <a:endParaRPr lang="en-IN" sz="32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en-IN" sz="32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en-US" sz="3200" dirty="0">
              <a:solidFill>
                <a:srgbClr val="000000"/>
              </a:solidFill>
              <a:effectLst/>
              <a:latin typeface="Montserrat" panose="00000500000000000000" pitchFamily="2" charset="0"/>
              <a:ea typeface="Calibri" panose="020F0502020204030204" pitchFamily="34" charset="0"/>
            </a:endParaRPr>
          </a:p>
          <a:p>
            <a:pPr marL="457200" lvl="0" indent="-457200">
              <a:lnSpc>
                <a:spcPct val="107000"/>
              </a:lnSpc>
              <a:spcAft>
                <a:spcPts val="800"/>
              </a:spcAft>
              <a:buFont typeface="Arial" panose="020B0604020202020204" pitchFamily="34" charset="0"/>
              <a:buChar char="•"/>
            </a:pPr>
            <a:endParaRPr lang="en-US" sz="3200" dirty="0">
              <a:solidFill>
                <a:srgbClr val="000000"/>
              </a:solidFill>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en-US" sz="32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en-US" sz="3200" dirty="0">
              <a:solidFill>
                <a:srgbClr val="000000"/>
              </a:solidFill>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endParaRPr lang="en-IN" sz="3200" dirty="0">
              <a:solidFill>
                <a:srgbClr val="000000"/>
              </a:solidFill>
              <a:effectLst/>
              <a:latin typeface="Montserrat" panose="00000500000000000000" pitchFamily="2" charset="0"/>
              <a:ea typeface="Calibri" panose="020F0502020204030204" pitchFamily="34" charset="0"/>
            </a:endParaRPr>
          </a:p>
        </p:txBody>
      </p:sp>
    </p:spTree>
    <p:extLst>
      <p:ext uri="{BB962C8B-B14F-4D97-AF65-F5344CB8AC3E}">
        <p14:creationId xmlns:p14="http://schemas.microsoft.com/office/powerpoint/2010/main" val="74921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198067" y="3286118"/>
            <a:ext cx="12440559"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6939355" y="9204963"/>
            <a:ext cx="716573" cy="716274"/>
          </a:xfrm>
          <a:prstGeom prst="rect">
            <a:avLst/>
          </a:prstGeom>
        </p:spPr>
      </p:pic>
      <p:sp>
        <p:nvSpPr>
          <p:cNvPr id="5" name="AutoShape 5"/>
          <p:cNvSpPr/>
          <p:nvPr/>
        </p:nvSpPr>
        <p:spPr>
          <a:xfrm>
            <a:off x="17064224" y="9563100"/>
            <a:ext cx="466836" cy="0"/>
          </a:xfrm>
          <a:prstGeom prst="line">
            <a:avLst/>
          </a:prstGeom>
          <a:ln w="76200" cap="flat">
            <a:solidFill>
              <a:srgbClr val="FFFFFF"/>
            </a:solidFill>
            <a:prstDash val="solid"/>
            <a:headEnd type="none" w="sm" len="sm"/>
            <a:tailEnd type="arrow" w="med" len="sm"/>
          </a:ln>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91694" y="1283700"/>
            <a:ext cx="1924983" cy="914367"/>
          </a:xfrm>
          <a:prstGeom prst="rect">
            <a:avLst/>
          </a:prstGeom>
        </p:spPr>
      </p:pic>
      <p:sp>
        <p:nvSpPr>
          <p:cNvPr id="16" name="TextBox 16"/>
          <p:cNvSpPr txBox="1"/>
          <p:nvPr/>
        </p:nvSpPr>
        <p:spPr>
          <a:xfrm>
            <a:off x="2198067" y="2074242"/>
            <a:ext cx="14262331"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Some Eye Facts </a:t>
            </a:r>
          </a:p>
        </p:txBody>
      </p:sp>
      <p:pic>
        <p:nvPicPr>
          <p:cNvPr id="6" name="Picture 2" descr="More potholes scar Mumbai roads this year; mix used to fix craters 'washes  away' | Mumbai News - Times of India">
            <a:extLst>
              <a:ext uri="{FF2B5EF4-FFF2-40B4-BE49-F238E27FC236}">
                <a16:creationId xmlns:a16="http://schemas.microsoft.com/office/drawing/2014/main" id="{36069E0F-4C91-9244-A543-64FAB8AC5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23" y="3810530"/>
            <a:ext cx="4964732" cy="54477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otholes kill 30 people a day on India's roads | Daily Mail Online">
            <a:extLst>
              <a:ext uri="{FF2B5EF4-FFF2-40B4-BE49-F238E27FC236}">
                <a16:creationId xmlns:a16="http://schemas.microsoft.com/office/drawing/2014/main" id="{DD6A820D-EDC4-139C-1338-83AA35BE7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3810531"/>
            <a:ext cx="5147059" cy="5447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ver 11,000 people killed by potholes, speed breakers last year | India  News - Times of India">
            <a:extLst>
              <a:ext uri="{FF2B5EF4-FFF2-40B4-BE49-F238E27FC236}">
                <a16:creationId xmlns:a16="http://schemas.microsoft.com/office/drawing/2014/main" id="{0DCCA3BF-1401-9401-71E9-9D42E3BD96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45604" y="3810530"/>
            <a:ext cx="4736132" cy="544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2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198067" y="3286118"/>
            <a:ext cx="12440559"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20131" y="9052563"/>
            <a:ext cx="716573" cy="716274"/>
          </a:xfrm>
          <a:prstGeom prst="rect">
            <a:avLst/>
          </a:prstGeom>
        </p:spPr>
      </p:pic>
      <p:sp>
        <p:nvSpPr>
          <p:cNvPr id="5" name="AutoShape 5"/>
          <p:cNvSpPr/>
          <p:nvPr/>
        </p:nvSpPr>
        <p:spPr>
          <a:xfrm>
            <a:off x="17145000" y="9410700"/>
            <a:ext cx="466836" cy="0"/>
          </a:xfrm>
          <a:prstGeom prst="line">
            <a:avLst/>
          </a:prstGeom>
          <a:ln w="76200" cap="flat">
            <a:solidFill>
              <a:srgbClr val="FFFFFF"/>
            </a:solidFill>
            <a:prstDash val="solid"/>
            <a:headEnd type="none" w="sm" len="sm"/>
            <a:tailEnd type="arrow" w="med" len="sm"/>
          </a:ln>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891694" y="1283700"/>
            <a:ext cx="1924983" cy="914367"/>
          </a:xfrm>
          <a:prstGeom prst="rect">
            <a:avLst/>
          </a:prstGeom>
        </p:spPr>
      </p:pic>
      <p:sp>
        <p:nvSpPr>
          <p:cNvPr id="16" name="TextBox 16"/>
          <p:cNvSpPr txBox="1"/>
          <p:nvPr/>
        </p:nvSpPr>
        <p:spPr>
          <a:xfrm>
            <a:off x="2198067" y="2074242"/>
            <a:ext cx="14262331"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Some Eye </a:t>
            </a:r>
            <a:r>
              <a:rPr lang="en-IN" sz="6000" dirty="0">
                <a:solidFill>
                  <a:srgbClr val="091D26"/>
                </a:solidFill>
                <a:latin typeface="Raleway"/>
              </a:rPr>
              <a:t>Statistics </a:t>
            </a:r>
            <a:endParaRPr lang="en-US" sz="6000" dirty="0">
              <a:solidFill>
                <a:srgbClr val="091D26"/>
              </a:solidFill>
              <a:latin typeface="Raleway"/>
            </a:endParaRPr>
          </a:p>
        </p:txBody>
      </p:sp>
      <p:pic>
        <p:nvPicPr>
          <p:cNvPr id="6" name="Content Placeholder 3">
            <a:extLst>
              <a:ext uri="{FF2B5EF4-FFF2-40B4-BE49-F238E27FC236}">
                <a16:creationId xmlns:a16="http://schemas.microsoft.com/office/drawing/2014/main" id="{ED64920A-58D0-B0F0-CCCE-354A9E9C1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3856722"/>
            <a:ext cx="5008022" cy="5195841"/>
          </a:xfrm>
          <a:prstGeom prst="rect">
            <a:avLst/>
          </a:prstGeom>
        </p:spPr>
      </p:pic>
      <p:pic>
        <p:nvPicPr>
          <p:cNvPr id="7" name="Picture 4" descr="Deadly pits: Potholes claimed 11,386 lives during 2013-16 | India News -  Times of India">
            <a:extLst>
              <a:ext uri="{FF2B5EF4-FFF2-40B4-BE49-F238E27FC236}">
                <a16:creationId xmlns:a16="http://schemas.microsoft.com/office/drawing/2014/main" id="{4094BB10-EE50-D526-2749-B5D765D2D1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6414" y="3856722"/>
            <a:ext cx="5008022" cy="526689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9">
            <a:extLst>
              <a:ext uri="{FF2B5EF4-FFF2-40B4-BE49-F238E27FC236}">
                <a16:creationId xmlns:a16="http://schemas.microsoft.com/office/drawing/2014/main" id="{3FEB3E0C-89B9-A2A8-91FE-2DCD580DE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5566" y="3856722"/>
            <a:ext cx="5132931" cy="5266899"/>
          </a:xfrm>
          <a:prstGeom prst="rect">
            <a:avLst/>
          </a:prstGeom>
        </p:spPr>
      </p:pic>
    </p:spTree>
    <p:extLst>
      <p:ext uri="{BB962C8B-B14F-4D97-AF65-F5344CB8AC3E}">
        <p14:creationId xmlns:p14="http://schemas.microsoft.com/office/powerpoint/2010/main" val="908370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7590" y="-11063"/>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7631733" cy="991938"/>
          </a:xfrm>
          <a:prstGeom prst="rect">
            <a:avLst/>
          </a:prstGeom>
        </p:spPr>
        <p:txBody>
          <a:bodyPr wrap="square" lIns="0" tIns="0" rIns="0" bIns="0" rtlCol="0" anchor="t">
            <a:spAutoFit/>
          </a:bodyPr>
          <a:lstStyle/>
          <a:p>
            <a:pPr>
              <a:lnSpc>
                <a:spcPts val="8400"/>
              </a:lnSpc>
              <a:spcBef>
                <a:spcPct val="0"/>
              </a:spcBef>
            </a:pPr>
            <a:r>
              <a:rPr lang="en-US" sz="6000" dirty="0">
                <a:solidFill>
                  <a:srgbClr val="091D26"/>
                </a:solidFill>
                <a:latin typeface="Raleway"/>
              </a:rPr>
              <a:t>Block Diagram</a:t>
            </a:r>
          </a:p>
        </p:txBody>
      </p:sp>
      <p:grpSp>
        <p:nvGrpSpPr>
          <p:cNvPr id="16" name="Group 15">
            <a:extLst>
              <a:ext uri="{FF2B5EF4-FFF2-40B4-BE49-F238E27FC236}">
                <a16:creationId xmlns:a16="http://schemas.microsoft.com/office/drawing/2014/main" id="{FDC4A65E-BFE1-D289-F0D2-97434B4EBE85}"/>
              </a:ext>
            </a:extLst>
          </p:cNvPr>
          <p:cNvGrpSpPr/>
          <p:nvPr/>
        </p:nvGrpSpPr>
        <p:grpSpPr>
          <a:xfrm>
            <a:off x="2198067" y="2624099"/>
            <a:ext cx="10222278" cy="6992336"/>
            <a:chOff x="0" y="0"/>
            <a:chExt cx="5731843" cy="4194019"/>
          </a:xfrm>
        </p:grpSpPr>
        <p:sp>
          <p:nvSpPr>
            <p:cNvPr id="17" name="Rectangle 16">
              <a:extLst>
                <a:ext uri="{FF2B5EF4-FFF2-40B4-BE49-F238E27FC236}">
                  <a16:creationId xmlns:a16="http://schemas.microsoft.com/office/drawing/2014/main" id="{5235AF1C-1382-FF7D-C820-4BABB3CD3CE0}"/>
                </a:ext>
              </a:extLst>
            </p:cNvPr>
            <p:cNvSpPr/>
            <p:nvPr/>
          </p:nvSpPr>
          <p:spPr>
            <a:xfrm>
              <a:off x="5661914" y="3349054"/>
              <a:ext cx="69929" cy="30964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650" b="1">
                  <a:solidFill>
                    <a:srgbClr val="000000"/>
                  </a:solidFill>
                  <a:effectLst/>
                  <a:latin typeface="Times New Roman" panose="02020603050405020304" pitchFamily="18" charset="0"/>
                  <a:ea typeface="Times New Roman" panose="02020603050405020304" pitchFamily="18" charset="0"/>
                </a:rPr>
                <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3F0425CA-C286-78AA-C7FE-91A0D9B3099E}"/>
                </a:ext>
              </a:extLst>
            </p:cNvPr>
            <p:cNvSpPr/>
            <p:nvPr/>
          </p:nvSpPr>
          <p:spPr>
            <a:xfrm>
              <a:off x="3002788" y="3696526"/>
              <a:ext cx="69929" cy="30964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650" b="1">
                  <a:solidFill>
                    <a:srgbClr val="000000"/>
                  </a:solidFill>
                  <a:effectLst/>
                  <a:latin typeface="Times New Roman" panose="02020603050405020304" pitchFamily="18" charset="0"/>
                  <a:ea typeface="Times New Roman" panose="02020603050405020304" pitchFamily="18" charset="0"/>
                </a:rPr>
                <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2887A104-67F5-073B-DCE4-64A7F34CAB76}"/>
                </a:ext>
              </a:extLst>
            </p:cNvPr>
            <p:cNvSpPr/>
            <p:nvPr/>
          </p:nvSpPr>
          <p:spPr>
            <a:xfrm>
              <a:off x="1576070" y="3987589"/>
              <a:ext cx="913176" cy="206430"/>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1E61DC49-C471-A65B-59FA-F4FB6E8D178E}"/>
                </a:ext>
              </a:extLst>
            </p:cNvPr>
            <p:cNvSpPr/>
            <p:nvPr/>
          </p:nvSpPr>
          <p:spPr>
            <a:xfrm>
              <a:off x="3423666" y="3987589"/>
              <a:ext cx="46619" cy="20643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100" b="1" i="1">
                  <a:solidFill>
                    <a:srgbClr val="000000"/>
                  </a:solidFill>
                  <a:effectLst/>
                  <a:latin typeface="Times New Roman" panose="02020603050405020304" pitchFamily="18" charset="0"/>
                  <a:ea typeface="Times New Roman" panose="02020603050405020304" pitchFamily="18" charset="0"/>
                </a:rPr>
                <a:t> </a:t>
              </a:r>
              <a:endParaRPr lang="en-IN" sz="1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27B3F4C9-CA18-4DEF-5B29-62E748B8D50E}"/>
                </a:ext>
              </a:extLst>
            </p:cNvPr>
            <p:cNvPicPr/>
            <p:nvPr/>
          </p:nvPicPr>
          <p:blipFill>
            <a:blip r:embed="rId13"/>
            <a:stretch>
              <a:fillRect/>
            </a:stretch>
          </p:blipFill>
          <p:spPr>
            <a:xfrm>
              <a:off x="0" y="0"/>
              <a:ext cx="5662803" cy="3533775"/>
            </a:xfrm>
            <a:prstGeom prst="rect">
              <a:avLst/>
            </a:prstGeom>
          </p:spPr>
        </p:pic>
        <p:sp>
          <p:nvSpPr>
            <p:cNvPr id="23" name="Shape 2547">
              <a:extLst>
                <a:ext uri="{FF2B5EF4-FFF2-40B4-BE49-F238E27FC236}">
                  <a16:creationId xmlns:a16="http://schemas.microsoft.com/office/drawing/2014/main" id="{0934C90A-0863-8231-926C-BE1BDD80DBD8}"/>
                </a:ext>
              </a:extLst>
            </p:cNvPr>
            <p:cNvSpPr/>
            <p:nvPr/>
          </p:nvSpPr>
          <p:spPr>
            <a:xfrm>
              <a:off x="12700" y="18415"/>
              <a:ext cx="5631181" cy="3642360"/>
            </a:xfrm>
            <a:custGeom>
              <a:avLst/>
              <a:gdLst/>
              <a:ahLst/>
              <a:cxnLst/>
              <a:rect l="0" t="0" r="0" b="0"/>
              <a:pathLst>
                <a:path w="5631181" h="3642360">
                  <a:moveTo>
                    <a:pt x="0" y="3642360"/>
                  </a:moveTo>
                  <a:lnTo>
                    <a:pt x="5631181" y="3642360"/>
                  </a:lnTo>
                  <a:lnTo>
                    <a:pt x="5631181" y="0"/>
                  </a:lnTo>
                  <a:lnTo>
                    <a:pt x="0" y="0"/>
                  </a:lnTo>
                  <a:close/>
                </a:path>
              </a:pathLst>
            </a:custGeom>
            <a:ln w="25400" cap="flat">
              <a:round/>
            </a:ln>
          </p:spPr>
          <p:style>
            <a:lnRef idx="1">
              <a:srgbClr val="000000"/>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4144575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34804"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Workflow Diagram</a:t>
            </a:r>
          </a:p>
        </p:txBody>
      </p:sp>
      <p:pic>
        <p:nvPicPr>
          <p:cNvPr id="16" name="Picture 15">
            <a:extLst>
              <a:ext uri="{FF2B5EF4-FFF2-40B4-BE49-F238E27FC236}">
                <a16:creationId xmlns:a16="http://schemas.microsoft.com/office/drawing/2014/main" id="{1E3C63DF-C2C0-96EA-A9EF-53BFD7BDAC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98066" y="2624099"/>
            <a:ext cx="5332377" cy="6000325"/>
          </a:xfrm>
          <a:prstGeom prst="rect">
            <a:avLst/>
          </a:prstGeom>
        </p:spPr>
      </p:pic>
      <p:pic>
        <p:nvPicPr>
          <p:cNvPr id="17" name="Picture 16">
            <a:extLst>
              <a:ext uri="{FF2B5EF4-FFF2-40B4-BE49-F238E27FC236}">
                <a16:creationId xmlns:a16="http://schemas.microsoft.com/office/drawing/2014/main" id="{FCC298E5-2FEF-EB4A-691F-91C7D07268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6200" y="2624099"/>
            <a:ext cx="4687853" cy="6000325"/>
          </a:xfrm>
          <a:prstGeom prst="rect">
            <a:avLst/>
          </a:prstGeom>
        </p:spPr>
      </p:pic>
    </p:spTree>
    <p:extLst>
      <p:ext uri="{BB962C8B-B14F-4D97-AF65-F5344CB8AC3E}">
        <p14:creationId xmlns:p14="http://schemas.microsoft.com/office/powerpoint/2010/main" val="174406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34804"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sp>
        <p:nvSpPr>
          <p:cNvPr id="15" name="TextBox 15"/>
          <p:cNvSpPr txBox="1"/>
          <p:nvPr/>
        </p:nvSpPr>
        <p:spPr>
          <a:xfrm>
            <a:off x="2198067" y="1070299"/>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Results</a:t>
            </a:r>
          </a:p>
        </p:txBody>
      </p:sp>
      <p:pic>
        <p:nvPicPr>
          <p:cNvPr id="25" name="Picture 24">
            <a:extLst>
              <a:ext uri="{FF2B5EF4-FFF2-40B4-BE49-F238E27FC236}">
                <a16:creationId xmlns:a16="http://schemas.microsoft.com/office/drawing/2014/main" id="{5340610A-32EE-06AE-1130-D7A7C5AAEC03}"/>
              </a:ext>
            </a:extLst>
          </p:cNvPr>
          <p:cNvPicPr/>
          <p:nvPr/>
        </p:nvPicPr>
        <p:blipFill>
          <a:blip r:embed="rId5"/>
          <a:stretch>
            <a:fillRect/>
          </a:stretch>
        </p:blipFill>
        <p:spPr>
          <a:xfrm>
            <a:off x="2194056" y="2417734"/>
            <a:ext cx="6949944" cy="3494299"/>
          </a:xfrm>
          <a:prstGeom prst="rect">
            <a:avLst/>
          </a:prstGeom>
        </p:spPr>
      </p:pic>
      <p:pic>
        <p:nvPicPr>
          <p:cNvPr id="28" name="Picture 27">
            <a:extLst>
              <a:ext uri="{FF2B5EF4-FFF2-40B4-BE49-F238E27FC236}">
                <a16:creationId xmlns:a16="http://schemas.microsoft.com/office/drawing/2014/main" id="{AC116555-5404-C486-3E69-E78F866788D1}"/>
              </a:ext>
            </a:extLst>
          </p:cNvPr>
          <p:cNvPicPr/>
          <p:nvPr/>
        </p:nvPicPr>
        <p:blipFill>
          <a:blip r:embed="rId6"/>
          <a:stretch>
            <a:fillRect/>
          </a:stretch>
        </p:blipFill>
        <p:spPr>
          <a:xfrm>
            <a:off x="9814056" y="2417734"/>
            <a:ext cx="6949944" cy="3494299"/>
          </a:xfrm>
          <a:prstGeom prst="rect">
            <a:avLst/>
          </a:prstGeom>
        </p:spPr>
      </p:pic>
      <p:pic>
        <p:nvPicPr>
          <p:cNvPr id="29" name="Picture 28">
            <a:extLst>
              <a:ext uri="{FF2B5EF4-FFF2-40B4-BE49-F238E27FC236}">
                <a16:creationId xmlns:a16="http://schemas.microsoft.com/office/drawing/2014/main" id="{6813452E-D3A8-FA5A-E9F2-6423C61C373C}"/>
              </a:ext>
            </a:extLst>
          </p:cNvPr>
          <p:cNvPicPr/>
          <p:nvPr/>
        </p:nvPicPr>
        <p:blipFill>
          <a:blip r:embed="rId7"/>
          <a:stretch>
            <a:fillRect/>
          </a:stretch>
        </p:blipFill>
        <p:spPr>
          <a:xfrm>
            <a:off x="2111748" y="6089785"/>
            <a:ext cx="7032252" cy="3854312"/>
          </a:xfrm>
          <a:prstGeom prst="rect">
            <a:avLst/>
          </a:prstGeom>
        </p:spPr>
      </p:pic>
      <p:pic>
        <p:nvPicPr>
          <p:cNvPr id="30" name="Picture 29">
            <a:extLst>
              <a:ext uri="{FF2B5EF4-FFF2-40B4-BE49-F238E27FC236}">
                <a16:creationId xmlns:a16="http://schemas.microsoft.com/office/drawing/2014/main" id="{F3FF722E-338B-A0DB-C251-A23A63695E89}"/>
              </a:ext>
            </a:extLst>
          </p:cNvPr>
          <p:cNvPicPr/>
          <p:nvPr/>
        </p:nvPicPr>
        <p:blipFill>
          <a:blip r:embed="rId8"/>
          <a:stretch>
            <a:fillRect/>
          </a:stretch>
        </p:blipFill>
        <p:spPr>
          <a:xfrm>
            <a:off x="9814056" y="6089785"/>
            <a:ext cx="6949944" cy="3854312"/>
          </a:xfrm>
          <a:prstGeom prst="rect">
            <a:avLst/>
          </a:prstGeom>
        </p:spPr>
      </p:pic>
    </p:spTree>
    <p:extLst>
      <p:ext uri="{BB962C8B-B14F-4D97-AF65-F5344CB8AC3E}">
        <p14:creationId xmlns:p14="http://schemas.microsoft.com/office/powerpoint/2010/main" val="198730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36165"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6" name="Picture 5">
            <a:extLst>
              <a:ext uri="{FF2B5EF4-FFF2-40B4-BE49-F238E27FC236}">
                <a16:creationId xmlns:a16="http://schemas.microsoft.com/office/drawing/2014/main" id="{449C43AF-515A-6EFE-3BBA-3C5A8F993ABC}"/>
              </a:ext>
            </a:extLst>
          </p:cNvPr>
          <p:cNvPicPr/>
          <p:nvPr/>
        </p:nvPicPr>
        <p:blipFill>
          <a:blip r:embed="rId5"/>
          <a:stretch>
            <a:fillRect/>
          </a:stretch>
        </p:blipFill>
        <p:spPr>
          <a:xfrm>
            <a:off x="2198066" y="2676049"/>
            <a:ext cx="6945934" cy="3333271"/>
          </a:xfrm>
          <a:prstGeom prst="rect">
            <a:avLst/>
          </a:prstGeom>
        </p:spPr>
      </p:pic>
      <p:pic>
        <p:nvPicPr>
          <p:cNvPr id="9" name="Picture 8">
            <a:extLst>
              <a:ext uri="{FF2B5EF4-FFF2-40B4-BE49-F238E27FC236}">
                <a16:creationId xmlns:a16="http://schemas.microsoft.com/office/drawing/2014/main" id="{09748B9A-5F47-6028-18E0-49EEC25289CA}"/>
              </a:ext>
            </a:extLst>
          </p:cNvPr>
          <p:cNvPicPr/>
          <p:nvPr/>
        </p:nvPicPr>
        <p:blipFill>
          <a:blip r:embed="rId6"/>
          <a:stretch>
            <a:fillRect/>
          </a:stretch>
        </p:blipFill>
        <p:spPr>
          <a:xfrm>
            <a:off x="9967769" y="2676049"/>
            <a:ext cx="6945934" cy="3545863"/>
          </a:xfrm>
          <a:prstGeom prst="rect">
            <a:avLst/>
          </a:prstGeom>
        </p:spPr>
      </p:pic>
      <p:pic>
        <p:nvPicPr>
          <p:cNvPr id="10" name="Picture 9">
            <a:extLst>
              <a:ext uri="{FF2B5EF4-FFF2-40B4-BE49-F238E27FC236}">
                <a16:creationId xmlns:a16="http://schemas.microsoft.com/office/drawing/2014/main" id="{4F55C4E1-B507-FF7D-E893-414CF54FD6C4}"/>
              </a:ext>
            </a:extLst>
          </p:cNvPr>
          <p:cNvPicPr/>
          <p:nvPr/>
        </p:nvPicPr>
        <p:blipFill>
          <a:blip r:embed="rId7"/>
          <a:stretch>
            <a:fillRect/>
          </a:stretch>
        </p:blipFill>
        <p:spPr>
          <a:xfrm>
            <a:off x="2198066" y="6402047"/>
            <a:ext cx="6945933" cy="3542053"/>
          </a:xfrm>
          <a:prstGeom prst="rect">
            <a:avLst/>
          </a:prstGeom>
        </p:spPr>
      </p:pic>
      <p:pic>
        <p:nvPicPr>
          <p:cNvPr id="11" name="Picture 10">
            <a:extLst>
              <a:ext uri="{FF2B5EF4-FFF2-40B4-BE49-F238E27FC236}">
                <a16:creationId xmlns:a16="http://schemas.microsoft.com/office/drawing/2014/main" id="{1A6734AB-9075-E307-1D1E-665BF3B98CEB}"/>
              </a:ext>
            </a:extLst>
          </p:cNvPr>
          <p:cNvPicPr/>
          <p:nvPr/>
        </p:nvPicPr>
        <p:blipFill>
          <a:blip r:embed="rId8"/>
          <a:stretch>
            <a:fillRect/>
          </a:stretch>
        </p:blipFill>
        <p:spPr>
          <a:xfrm>
            <a:off x="9967768" y="6441577"/>
            <a:ext cx="6945934" cy="3502523"/>
          </a:xfrm>
          <a:prstGeom prst="rect">
            <a:avLst/>
          </a:prstGeom>
        </p:spPr>
      </p:pic>
      <p:sp>
        <p:nvSpPr>
          <p:cNvPr id="17" name="TextBox 16">
            <a:extLst>
              <a:ext uri="{FF2B5EF4-FFF2-40B4-BE49-F238E27FC236}">
                <a16:creationId xmlns:a16="http://schemas.microsoft.com/office/drawing/2014/main" id="{1388EEA6-6252-8643-FADB-AA4D4FBBF8F7}"/>
              </a:ext>
            </a:extLst>
          </p:cNvPr>
          <p:cNvSpPr txBox="1"/>
          <p:nvPr/>
        </p:nvSpPr>
        <p:spPr>
          <a:xfrm>
            <a:off x="2198066" y="1155714"/>
            <a:ext cx="3429000" cy="1084271"/>
          </a:xfrm>
          <a:prstGeom prst="rect">
            <a:avLst/>
          </a:prstGeom>
          <a:noFill/>
        </p:spPr>
        <p:txBody>
          <a:bodyPr wrap="square">
            <a:spAutoFit/>
          </a:bodyPr>
          <a:lstStyle/>
          <a:p>
            <a:pPr>
              <a:lnSpc>
                <a:spcPts val="8400"/>
              </a:lnSpc>
              <a:spcBef>
                <a:spcPct val="0"/>
              </a:spcBef>
            </a:pPr>
            <a:r>
              <a:rPr lang="en-US" sz="6000" dirty="0">
                <a:solidFill>
                  <a:srgbClr val="091D26"/>
                </a:solidFill>
                <a:latin typeface="Raleway"/>
              </a:rPr>
              <a:t>Results</a:t>
            </a:r>
          </a:p>
        </p:txBody>
      </p:sp>
    </p:spTree>
    <p:extLst>
      <p:ext uri="{BB962C8B-B14F-4D97-AF65-F5344CB8AC3E}">
        <p14:creationId xmlns:p14="http://schemas.microsoft.com/office/powerpoint/2010/main" val="346124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12" b="7812"/>
          <a:stretch>
            <a:fillRect/>
          </a:stretch>
        </p:blipFill>
        <p:spPr>
          <a:xfrm>
            <a:off x="28575" y="-4317"/>
            <a:ext cx="18288000" cy="10287000"/>
          </a:xfrm>
          <a:prstGeom prst="rect">
            <a:avLst/>
          </a:prstGeom>
        </p:spPr>
      </p:pic>
      <p:grpSp>
        <p:nvGrpSpPr>
          <p:cNvPr id="3" name="Group 3"/>
          <p:cNvGrpSpPr/>
          <p:nvPr/>
        </p:nvGrpSpPr>
        <p:grpSpPr>
          <a:xfrm>
            <a:off x="0" y="0"/>
            <a:ext cx="1737384" cy="10287000"/>
            <a:chOff x="0" y="0"/>
            <a:chExt cx="2316512" cy="13716000"/>
          </a:xfrm>
        </p:grpSpPr>
        <p:pic>
          <p:nvPicPr>
            <p:cNvPr id="4" name="Picture 4"/>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5" name="Picture 5"/>
          <p:cNvPicPr>
            <a:picLocks noChangeAspect="1"/>
          </p:cNvPicPr>
          <p:nvPr/>
        </p:nvPicPr>
        <p:blipFill>
          <a:blip r:embed="rId5"/>
          <a:srcRect/>
          <a:stretch>
            <a:fillRect/>
          </a:stretch>
        </p:blipFill>
        <p:spPr>
          <a:xfrm>
            <a:off x="17133388" y="9281163"/>
            <a:ext cx="716573" cy="716274"/>
          </a:xfrm>
          <a:prstGeom prst="rect">
            <a:avLst/>
          </a:prstGeom>
        </p:spPr>
      </p:pic>
      <p:pic>
        <p:nvPicPr>
          <p:cNvPr id="6" name="Picture 6"/>
          <p:cNvPicPr>
            <a:picLocks noChangeAspect="1"/>
          </p:cNvPicPr>
          <p:nvPr/>
        </p:nvPicPr>
        <p:blipFill>
          <a:blip r:embed="rId5"/>
          <a:srcRect/>
          <a:stretch>
            <a:fillRect/>
          </a:stretch>
        </p:blipFill>
        <p:spPr>
          <a:xfrm>
            <a:off x="2301329" y="3638834"/>
            <a:ext cx="598685" cy="598435"/>
          </a:xfrm>
          <a:prstGeom prst="rect">
            <a:avLst/>
          </a:prstGeom>
        </p:spPr>
      </p:pic>
      <p:pic>
        <p:nvPicPr>
          <p:cNvPr id="7" name="Picture 7"/>
          <p:cNvPicPr>
            <a:picLocks noChangeAspect="1"/>
          </p:cNvPicPr>
          <p:nvPr/>
        </p:nvPicPr>
        <p:blipFill>
          <a:blip r:embed="rId5"/>
          <a:srcRect/>
          <a:stretch>
            <a:fillRect/>
          </a:stretch>
        </p:blipFill>
        <p:spPr>
          <a:xfrm>
            <a:off x="2327269" y="6008006"/>
            <a:ext cx="598685" cy="598435"/>
          </a:xfrm>
          <a:prstGeom prst="rect">
            <a:avLst/>
          </a:prstGeom>
        </p:spPr>
      </p:pic>
      <p:pic>
        <p:nvPicPr>
          <p:cNvPr id="8" name="Picture 8"/>
          <p:cNvPicPr>
            <a:picLocks noChangeAspect="1"/>
          </p:cNvPicPr>
          <p:nvPr/>
        </p:nvPicPr>
        <p:blipFill>
          <a:blip r:embed="rId5"/>
          <a:srcRect/>
          <a:stretch>
            <a:fillRect/>
          </a:stretch>
        </p:blipFill>
        <p:spPr>
          <a:xfrm>
            <a:off x="2327269" y="4410637"/>
            <a:ext cx="598685" cy="598435"/>
          </a:xfrm>
          <a:prstGeom prst="rect">
            <a:avLst/>
          </a:prstGeom>
        </p:spPr>
      </p:pic>
      <p:pic>
        <p:nvPicPr>
          <p:cNvPr id="9" name="Picture 9"/>
          <p:cNvPicPr>
            <a:picLocks noChangeAspect="1"/>
          </p:cNvPicPr>
          <p:nvPr/>
        </p:nvPicPr>
        <p:blipFill>
          <a:blip r:embed="rId5"/>
          <a:srcRect/>
          <a:stretch>
            <a:fillRect/>
          </a:stretch>
        </p:blipFill>
        <p:spPr>
          <a:xfrm>
            <a:off x="2312123" y="6824373"/>
            <a:ext cx="598685" cy="598435"/>
          </a:xfrm>
          <a:prstGeom prst="rect">
            <a:avLst/>
          </a:prstGeom>
        </p:spPr>
      </p:pic>
      <p:sp>
        <p:nvSpPr>
          <p:cNvPr id="10" name="AutoShape 10"/>
          <p:cNvSpPr/>
          <p:nvPr/>
        </p:nvSpPr>
        <p:spPr>
          <a:xfrm>
            <a:off x="17297400" y="9639300"/>
            <a:ext cx="466836" cy="0"/>
          </a:xfrm>
          <a:prstGeom prst="line">
            <a:avLst/>
          </a:prstGeom>
          <a:ln w="76200" cap="flat">
            <a:solidFill>
              <a:srgbClr val="FFFFFF"/>
            </a:solidFill>
            <a:prstDash val="solid"/>
            <a:headEnd type="none" w="sm" len="sm"/>
            <a:tailEnd type="arrow" w="med" len="sm"/>
          </a:ln>
        </p:spPr>
      </p:sp>
      <p:pic>
        <p:nvPicPr>
          <p:cNvPr id="11" name="Picture 11"/>
          <p:cNvPicPr>
            <a:picLocks noChangeAspect="1"/>
          </p:cNvPicPr>
          <p:nvPr/>
        </p:nvPicPr>
        <p:blipFill>
          <a:blip r:embed="rId5"/>
          <a:srcRect/>
          <a:stretch>
            <a:fillRect/>
          </a:stretch>
        </p:blipFill>
        <p:spPr>
          <a:xfrm>
            <a:off x="2312123" y="5179994"/>
            <a:ext cx="598685" cy="598435"/>
          </a:xfrm>
          <a:prstGeom prst="rect">
            <a:avLst/>
          </a:prstGeom>
        </p:spPr>
      </p:pic>
      <p:sp>
        <p:nvSpPr>
          <p:cNvPr id="12" name="AutoShape 12"/>
          <p:cNvSpPr/>
          <p:nvPr/>
        </p:nvSpPr>
        <p:spPr>
          <a:xfrm>
            <a:off x="2198067" y="3286118"/>
            <a:ext cx="6587647" cy="0"/>
          </a:xfrm>
          <a:prstGeom prst="line">
            <a:avLst/>
          </a:prstGeom>
          <a:ln w="47625" cap="flat">
            <a:solidFill>
              <a:srgbClr val="091D26"/>
            </a:solidFill>
            <a:prstDash val="solid"/>
            <a:headEnd type="none" w="sm" len="sm"/>
            <a:tailEnd type="none" w="sm" len="sm"/>
          </a:ln>
        </p:spPr>
      </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98067" y="1081934"/>
            <a:ext cx="377673" cy="403929"/>
          </a:xfrm>
          <a:prstGeom prst="rect">
            <a:avLst/>
          </a:prstGeom>
        </p:spPr>
      </p:pic>
      <p:sp>
        <p:nvSpPr>
          <p:cNvPr id="14" name="TextBox 14"/>
          <p:cNvSpPr txBox="1"/>
          <p:nvPr/>
        </p:nvSpPr>
        <p:spPr>
          <a:xfrm>
            <a:off x="2198067" y="2074242"/>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Bold"/>
              </a:rPr>
              <a:t>Table of Content</a:t>
            </a:r>
          </a:p>
        </p:txBody>
      </p:sp>
      <p:sp>
        <p:nvSpPr>
          <p:cNvPr id="15" name="TextBox 15"/>
          <p:cNvSpPr txBox="1"/>
          <p:nvPr/>
        </p:nvSpPr>
        <p:spPr>
          <a:xfrm>
            <a:off x="2985902" y="3719835"/>
            <a:ext cx="2352108" cy="412750"/>
          </a:xfrm>
          <a:prstGeom prst="rect">
            <a:avLst/>
          </a:prstGeom>
        </p:spPr>
        <p:txBody>
          <a:bodyPr lIns="0" tIns="0" rIns="0" bIns="0" rtlCol="0" anchor="t">
            <a:spAutoFit/>
          </a:bodyPr>
          <a:lstStyle/>
          <a:p>
            <a:pPr>
              <a:lnSpc>
                <a:spcPts val="3499"/>
              </a:lnSpc>
            </a:pPr>
            <a:r>
              <a:rPr lang="en-US" sz="2499" dirty="0">
                <a:solidFill>
                  <a:srgbClr val="091D26"/>
                </a:solidFill>
                <a:latin typeface="Montserrat Semi-Bold"/>
              </a:rPr>
              <a:t>Abstract</a:t>
            </a:r>
          </a:p>
        </p:txBody>
      </p:sp>
      <p:sp>
        <p:nvSpPr>
          <p:cNvPr id="16" name="TextBox 16"/>
          <p:cNvSpPr txBox="1"/>
          <p:nvPr/>
        </p:nvSpPr>
        <p:spPr>
          <a:xfrm>
            <a:off x="3058959" y="6124273"/>
            <a:ext cx="2664254" cy="415819"/>
          </a:xfrm>
          <a:prstGeom prst="rect">
            <a:avLst/>
          </a:prstGeom>
        </p:spPr>
        <p:txBody>
          <a:bodyPr wrap="square" lIns="0" tIns="0" rIns="0" bIns="0" rtlCol="0" anchor="t">
            <a:spAutoFit/>
          </a:bodyPr>
          <a:lstStyle/>
          <a:p>
            <a:pPr>
              <a:lnSpc>
                <a:spcPts val="3499"/>
              </a:lnSpc>
            </a:pPr>
            <a:r>
              <a:rPr lang="en-US" sz="2499" dirty="0">
                <a:solidFill>
                  <a:srgbClr val="091D26"/>
                </a:solidFill>
                <a:latin typeface="Montserrat Semi-Bold"/>
              </a:rPr>
              <a:t>Existing System</a:t>
            </a:r>
          </a:p>
        </p:txBody>
      </p:sp>
      <p:sp>
        <p:nvSpPr>
          <p:cNvPr id="17" name="TextBox 17"/>
          <p:cNvSpPr txBox="1"/>
          <p:nvPr/>
        </p:nvSpPr>
        <p:spPr>
          <a:xfrm>
            <a:off x="3000548" y="4456525"/>
            <a:ext cx="2487368" cy="412750"/>
          </a:xfrm>
          <a:prstGeom prst="rect">
            <a:avLst/>
          </a:prstGeom>
        </p:spPr>
        <p:txBody>
          <a:bodyPr lIns="0" tIns="0" rIns="0" bIns="0" rtlCol="0" anchor="t">
            <a:spAutoFit/>
          </a:bodyPr>
          <a:lstStyle/>
          <a:p>
            <a:pPr>
              <a:lnSpc>
                <a:spcPts val="3499"/>
              </a:lnSpc>
            </a:pPr>
            <a:r>
              <a:rPr lang="en-US" sz="2499" dirty="0">
                <a:solidFill>
                  <a:srgbClr val="091D26"/>
                </a:solidFill>
                <a:latin typeface="Montserrat Semi-Bold"/>
              </a:rPr>
              <a:t>Introduction</a:t>
            </a:r>
          </a:p>
        </p:txBody>
      </p:sp>
      <p:sp>
        <p:nvSpPr>
          <p:cNvPr id="18" name="TextBox 18"/>
          <p:cNvSpPr txBox="1"/>
          <p:nvPr/>
        </p:nvSpPr>
        <p:spPr>
          <a:xfrm>
            <a:off x="6935621" y="4624773"/>
            <a:ext cx="3642644" cy="415819"/>
          </a:xfrm>
          <a:prstGeom prst="rect">
            <a:avLst/>
          </a:prstGeom>
        </p:spPr>
        <p:txBody>
          <a:bodyPr wrap="square" lIns="0" tIns="0" rIns="0" bIns="0" rtlCol="0" anchor="t">
            <a:spAutoFit/>
          </a:bodyPr>
          <a:lstStyle/>
          <a:p>
            <a:pPr>
              <a:lnSpc>
                <a:spcPts val="3499"/>
              </a:lnSpc>
            </a:pPr>
            <a:r>
              <a:rPr lang="en-US" sz="2499" dirty="0">
                <a:solidFill>
                  <a:srgbClr val="091D26"/>
                </a:solidFill>
                <a:latin typeface="Montserrat Semi-Bold"/>
              </a:rPr>
              <a:t>System Requirements</a:t>
            </a:r>
          </a:p>
        </p:txBody>
      </p:sp>
      <p:sp>
        <p:nvSpPr>
          <p:cNvPr id="23" name="TextBox 23"/>
          <p:cNvSpPr txBox="1"/>
          <p:nvPr/>
        </p:nvSpPr>
        <p:spPr>
          <a:xfrm>
            <a:off x="2998063" y="5326421"/>
            <a:ext cx="2905653" cy="415819"/>
          </a:xfrm>
          <a:prstGeom prst="rect">
            <a:avLst/>
          </a:prstGeom>
        </p:spPr>
        <p:txBody>
          <a:bodyPr wrap="square" lIns="0" tIns="0" rIns="0" bIns="0" rtlCol="0" anchor="t">
            <a:spAutoFit/>
          </a:bodyPr>
          <a:lstStyle/>
          <a:p>
            <a:pPr>
              <a:lnSpc>
                <a:spcPts val="3499"/>
              </a:lnSpc>
            </a:pPr>
            <a:r>
              <a:rPr lang="en-US" sz="2499" dirty="0">
                <a:solidFill>
                  <a:srgbClr val="091D26"/>
                </a:solidFill>
                <a:latin typeface="Montserrat Semi-Bold"/>
              </a:rPr>
              <a:t>Literature Survey</a:t>
            </a:r>
          </a:p>
        </p:txBody>
      </p:sp>
      <p:sp>
        <p:nvSpPr>
          <p:cNvPr id="24" name="TextBox 24"/>
          <p:cNvSpPr txBox="1"/>
          <p:nvPr/>
        </p:nvSpPr>
        <p:spPr>
          <a:xfrm>
            <a:off x="2386903" y="5080690"/>
            <a:ext cx="461691" cy="412651"/>
          </a:xfrm>
          <a:prstGeom prst="rect">
            <a:avLst/>
          </a:prstGeom>
        </p:spPr>
        <p:txBody>
          <a:bodyPr lIns="0" tIns="0" rIns="0" bIns="0" rtlCol="0" anchor="t">
            <a:spAutoFit/>
          </a:bodyPr>
          <a:lstStyle/>
          <a:p>
            <a:pPr algn="ctr">
              <a:lnSpc>
                <a:spcPts val="3499"/>
              </a:lnSpc>
            </a:pPr>
            <a:endParaRPr lang="en-US" sz="2499" dirty="0">
              <a:solidFill>
                <a:srgbClr val="FFFFFF"/>
              </a:solidFill>
              <a:latin typeface="Montserrat Bold"/>
            </a:endParaRPr>
          </a:p>
        </p:txBody>
      </p:sp>
      <p:pic>
        <p:nvPicPr>
          <p:cNvPr id="25" name="Picture 2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182643" y="2263475"/>
            <a:ext cx="2914880" cy="848959"/>
          </a:xfrm>
          <a:prstGeom prst="rect">
            <a:avLst/>
          </a:prstGeom>
        </p:spPr>
      </p:pic>
      <p:pic>
        <p:nvPicPr>
          <p:cNvPr id="26" name="Picture 2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2198067" y="8427095"/>
            <a:ext cx="2027708" cy="532273"/>
          </a:xfrm>
          <a:prstGeom prst="rect">
            <a:avLst/>
          </a:prstGeom>
        </p:spPr>
      </p:pic>
      <p:pic>
        <p:nvPicPr>
          <p:cNvPr id="28" name="Picture 28"/>
          <p:cNvPicPr>
            <a:picLocks noChangeAspect="1"/>
          </p:cNvPicPr>
          <p:nvPr/>
        </p:nvPicPr>
        <p:blipFill>
          <a:blip r:embed="rId5"/>
          <a:srcRect/>
          <a:stretch>
            <a:fillRect/>
          </a:stretch>
        </p:blipFill>
        <p:spPr>
          <a:xfrm>
            <a:off x="6268928" y="3752012"/>
            <a:ext cx="598685" cy="598435"/>
          </a:xfrm>
          <a:prstGeom prst="rect">
            <a:avLst/>
          </a:prstGeom>
        </p:spPr>
      </p:pic>
      <p:sp>
        <p:nvSpPr>
          <p:cNvPr id="29" name="TextBox 29"/>
          <p:cNvSpPr txBox="1"/>
          <p:nvPr/>
        </p:nvSpPr>
        <p:spPr>
          <a:xfrm>
            <a:off x="11530970" y="6920089"/>
            <a:ext cx="2589459" cy="412750"/>
          </a:xfrm>
          <a:prstGeom prst="rect">
            <a:avLst/>
          </a:prstGeom>
        </p:spPr>
        <p:txBody>
          <a:bodyPr lIns="0" tIns="0" rIns="0" bIns="0" rtlCol="0" anchor="t">
            <a:spAutoFit/>
          </a:bodyPr>
          <a:lstStyle/>
          <a:p>
            <a:pPr>
              <a:lnSpc>
                <a:spcPts val="3499"/>
              </a:lnSpc>
            </a:pPr>
            <a:r>
              <a:rPr lang="en-US" sz="2499" dirty="0">
                <a:solidFill>
                  <a:srgbClr val="091D26"/>
                </a:solidFill>
                <a:latin typeface="Montserrat Semi-Bold"/>
              </a:rPr>
              <a:t>Conclusion</a:t>
            </a:r>
          </a:p>
        </p:txBody>
      </p:sp>
      <p:pic>
        <p:nvPicPr>
          <p:cNvPr id="31" name="Picture 31"/>
          <p:cNvPicPr>
            <a:picLocks noChangeAspect="1"/>
          </p:cNvPicPr>
          <p:nvPr/>
        </p:nvPicPr>
        <p:blipFill>
          <a:blip r:embed="rId5"/>
          <a:srcRect/>
          <a:stretch>
            <a:fillRect/>
          </a:stretch>
        </p:blipFill>
        <p:spPr>
          <a:xfrm>
            <a:off x="6283249" y="4503830"/>
            <a:ext cx="598685" cy="598435"/>
          </a:xfrm>
          <a:prstGeom prst="rect">
            <a:avLst/>
          </a:prstGeom>
        </p:spPr>
      </p:pic>
      <p:sp>
        <p:nvSpPr>
          <p:cNvPr id="32" name="TextBox 32"/>
          <p:cNvSpPr txBox="1"/>
          <p:nvPr/>
        </p:nvSpPr>
        <p:spPr>
          <a:xfrm>
            <a:off x="11530970" y="7665151"/>
            <a:ext cx="2589459" cy="412750"/>
          </a:xfrm>
          <a:prstGeom prst="rect">
            <a:avLst/>
          </a:prstGeom>
        </p:spPr>
        <p:txBody>
          <a:bodyPr lIns="0" tIns="0" rIns="0" bIns="0" rtlCol="0" anchor="t">
            <a:spAutoFit/>
          </a:bodyPr>
          <a:lstStyle/>
          <a:p>
            <a:pPr>
              <a:lnSpc>
                <a:spcPts val="3499"/>
              </a:lnSpc>
            </a:pPr>
            <a:r>
              <a:rPr lang="en-US" sz="2499" dirty="0">
                <a:solidFill>
                  <a:srgbClr val="091D26"/>
                </a:solidFill>
                <a:latin typeface="Montserrat Semi-Bold"/>
              </a:rPr>
              <a:t>References</a:t>
            </a:r>
          </a:p>
        </p:txBody>
      </p:sp>
      <p:pic>
        <p:nvPicPr>
          <p:cNvPr id="34" name="Picture 31">
            <a:extLst>
              <a:ext uri="{FF2B5EF4-FFF2-40B4-BE49-F238E27FC236}">
                <a16:creationId xmlns:a16="http://schemas.microsoft.com/office/drawing/2014/main" id="{46436AAA-E585-ADE2-FD94-1D026C03B7A8}"/>
              </a:ext>
            </a:extLst>
          </p:cNvPr>
          <p:cNvPicPr>
            <a:picLocks noChangeAspect="1"/>
          </p:cNvPicPr>
          <p:nvPr/>
        </p:nvPicPr>
        <p:blipFill>
          <a:blip r:embed="rId5"/>
          <a:srcRect/>
          <a:stretch>
            <a:fillRect/>
          </a:stretch>
        </p:blipFill>
        <p:spPr>
          <a:xfrm>
            <a:off x="6283249" y="6069190"/>
            <a:ext cx="598685" cy="598435"/>
          </a:xfrm>
          <a:prstGeom prst="rect">
            <a:avLst/>
          </a:prstGeom>
        </p:spPr>
      </p:pic>
      <p:pic>
        <p:nvPicPr>
          <p:cNvPr id="36" name="Picture 31">
            <a:extLst>
              <a:ext uri="{FF2B5EF4-FFF2-40B4-BE49-F238E27FC236}">
                <a16:creationId xmlns:a16="http://schemas.microsoft.com/office/drawing/2014/main" id="{FC92489D-5928-79AB-3E96-147C688BDBE9}"/>
              </a:ext>
            </a:extLst>
          </p:cNvPr>
          <p:cNvPicPr>
            <a:picLocks noChangeAspect="1"/>
          </p:cNvPicPr>
          <p:nvPr/>
        </p:nvPicPr>
        <p:blipFill>
          <a:blip r:embed="rId5"/>
          <a:srcRect/>
          <a:stretch>
            <a:fillRect/>
          </a:stretch>
        </p:blipFill>
        <p:spPr>
          <a:xfrm>
            <a:off x="10676005" y="6864737"/>
            <a:ext cx="598685" cy="598435"/>
          </a:xfrm>
          <a:prstGeom prst="rect">
            <a:avLst/>
          </a:prstGeom>
        </p:spPr>
      </p:pic>
      <p:pic>
        <p:nvPicPr>
          <p:cNvPr id="40" name="Picture 31">
            <a:extLst>
              <a:ext uri="{FF2B5EF4-FFF2-40B4-BE49-F238E27FC236}">
                <a16:creationId xmlns:a16="http://schemas.microsoft.com/office/drawing/2014/main" id="{DD64CE1D-C925-8184-01D4-B6784D67023A}"/>
              </a:ext>
            </a:extLst>
          </p:cNvPr>
          <p:cNvPicPr>
            <a:picLocks noChangeAspect="1"/>
          </p:cNvPicPr>
          <p:nvPr/>
        </p:nvPicPr>
        <p:blipFill>
          <a:blip r:embed="rId5"/>
          <a:srcRect/>
          <a:stretch>
            <a:fillRect/>
          </a:stretch>
        </p:blipFill>
        <p:spPr>
          <a:xfrm>
            <a:off x="10645764" y="6022374"/>
            <a:ext cx="598685" cy="598435"/>
          </a:xfrm>
          <a:prstGeom prst="rect">
            <a:avLst/>
          </a:prstGeom>
        </p:spPr>
      </p:pic>
      <p:pic>
        <p:nvPicPr>
          <p:cNvPr id="41" name="Picture 31">
            <a:extLst>
              <a:ext uri="{FF2B5EF4-FFF2-40B4-BE49-F238E27FC236}">
                <a16:creationId xmlns:a16="http://schemas.microsoft.com/office/drawing/2014/main" id="{AF927920-C8C2-8E5F-F8F7-5CB1BE436202}"/>
              </a:ext>
            </a:extLst>
          </p:cNvPr>
          <p:cNvPicPr>
            <a:picLocks noChangeAspect="1"/>
          </p:cNvPicPr>
          <p:nvPr/>
        </p:nvPicPr>
        <p:blipFill>
          <a:blip r:embed="rId5"/>
          <a:srcRect/>
          <a:stretch>
            <a:fillRect/>
          </a:stretch>
        </p:blipFill>
        <p:spPr>
          <a:xfrm>
            <a:off x="6287849" y="5241765"/>
            <a:ext cx="598685" cy="598435"/>
          </a:xfrm>
          <a:prstGeom prst="rect">
            <a:avLst/>
          </a:prstGeom>
        </p:spPr>
      </p:pic>
      <p:sp>
        <p:nvSpPr>
          <p:cNvPr id="48" name="TextBox 47">
            <a:extLst>
              <a:ext uri="{FF2B5EF4-FFF2-40B4-BE49-F238E27FC236}">
                <a16:creationId xmlns:a16="http://schemas.microsoft.com/office/drawing/2014/main" id="{036A591E-1FC8-DE20-DE6F-C73EF01587D4}"/>
              </a:ext>
            </a:extLst>
          </p:cNvPr>
          <p:cNvSpPr txBox="1"/>
          <p:nvPr/>
        </p:nvSpPr>
        <p:spPr>
          <a:xfrm>
            <a:off x="2894462" y="6905102"/>
            <a:ext cx="2206572" cy="508152"/>
          </a:xfrm>
          <a:prstGeom prst="rect">
            <a:avLst/>
          </a:prstGeom>
          <a:noFill/>
        </p:spPr>
        <p:txBody>
          <a:bodyPr wrap="square">
            <a:spAutoFit/>
          </a:bodyPr>
          <a:lstStyle/>
          <a:p>
            <a:pPr>
              <a:lnSpc>
                <a:spcPts val="3499"/>
              </a:lnSpc>
            </a:pPr>
            <a:r>
              <a:rPr lang="en-US" sz="2500" dirty="0">
                <a:solidFill>
                  <a:srgbClr val="091D26"/>
                </a:solidFill>
                <a:latin typeface="Montserrat Semi-Bold"/>
              </a:rPr>
              <a:t>Limitations</a:t>
            </a:r>
          </a:p>
        </p:txBody>
      </p:sp>
      <p:sp>
        <p:nvSpPr>
          <p:cNvPr id="54" name="TextBox 53">
            <a:extLst>
              <a:ext uri="{FF2B5EF4-FFF2-40B4-BE49-F238E27FC236}">
                <a16:creationId xmlns:a16="http://schemas.microsoft.com/office/drawing/2014/main" id="{8712F2E5-D9C5-3967-830A-96D34613D2C8}"/>
              </a:ext>
            </a:extLst>
          </p:cNvPr>
          <p:cNvSpPr txBox="1"/>
          <p:nvPr/>
        </p:nvSpPr>
        <p:spPr>
          <a:xfrm>
            <a:off x="6850224" y="3763659"/>
            <a:ext cx="3310661" cy="508152"/>
          </a:xfrm>
          <a:prstGeom prst="rect">
            <a:avLst/>
          </a:prstGeom>
          <a:noFill/>
        </p:spPr>
        <p:txBody>
          <a:bodyPr wrap="square">
            <a:spAutoFit/>
          </a:bodyPr>
          <a:lstStyle/>
          <a:p>
            <a:pPr>
              <a:lnSpc>
                <a:spcPts val="3499"/>
              </a:lnSpc>
            </a:pPr>
            <a:r>
              <a:rPr lang="en-US" sz="2500" dirty="0">
                <a:solidFill>
                  <a:srgbClr val="091D26"/>
                </a:solidFill>
                <a:latin typeface="Montserrat Semi-Bold"/>
              </a:rPr>
              <a:t>Proposed System</a:t>
            </a:r>
          </a:p>
        </p:txBody>
      </p:sp>
      <p:sp>
        <p:nvSpPr>
          <p:cNvPr id="56" name="TextBox 55">
            <a:extLst>
              <a:ext uri="{FF2B5EF4-FFF2-40B4-BE49-F238E27FC236}">
                <a16:creationId xmlns:a16="http://schemas.microsoft.com/office/drawing/2014/main" id="{D66BB3AB-BF09-CF5F-84BD-D937C39FBF9F}"/>
              </a:ext>
            </a:extLst>
          </p:cNvPr>
          <p:cNvSpPr txBox="1"/>
          <p:nvPr/>
        </p:nvSpPr>
        <p:spPr>
          <a:xfrm>
            <a:off x="2904276" y="7695918"/>
            <a:ext cx="3512585" cy="508152"/>
          </a:xfrm>
          <a:prstGeom prst="rect">
            <a:avLst/>
          </a:prstGeom>
          <a:noFill/>
        </p:spPr>
        <p:txBody>
          <a:bodyPr wrap="square">
            <a:spAutoFit/>
          </a:bodyPr>
          <a:lstStyle/>
          <a:p>
            <a:pPr>
              <a:lnSpc>
                <a:spcPts val="3499"/>
              </a:lnSpc>
            </a:pPr>
            <a:r>
              <a:rPr lang="en-US" sz="2500" dirty="0">
                <a:solidFill>
                  <a:srgbClr val="091D26"/>
                </a:solidFill>
                <a:latin typeface="Montserrat Semi-Bold"/>
              </a:rPr>
              <a:t>Problem Statement</a:t>
            </a:r>
          </a:p>
        </p:txBody>
      </p:sp>
      <p:pic>
        <p:nvPicPr>
          <p:cNvPr id="57" name="Picture 31">
            <a:extLst>
              <a:ext uri="{FF2B5EF4-FFF2-40B4-BE49-F238E27FC236}">
                <a16:creationId xmlns:a16="http://schemas.microsoft.com/office/drawing/2014/main" id="{003CA22C-00D0-1CA6-95D8-6CDF77CB51B9}"/>
              </a:ext>
            </a:extLst>
          </p:cNvPr>
          <p:cNvPicPr>
            <a:picLocks noChangeAspect="1"/>
          </p:cNvPicPr>
          <p:nvPr/>
        </p:nvPicPr>
        <p:blipFill>
          <a:blip r:embed="rId5"/>
          <a:srcRect/>
          <a:stretch>
            <a:fillRect/>
          </a:stretch>
        </p:blipFill>
        <p:spPr>
          <a:xfrm>
            <a:off x="6274458" y="6795067"/>
            <a:ext cx="598685" cy="598435"/>
          </a:xfrm>
          <a:prstGeom prst="rect">
            <a:avLst/>
          </a:prstGeom>
        </p:spPr>
      </p:pic>
      <p:sp>
        <p:nvSpPr>
          <p:cNvPr id="61" name="TextBox 60">
            <a:extLst>
              <a:ext uri="{FF2B5EF4-FFF2-40B4-BE49-F238E27FC236}">
                <a16:creationId xmlns:a16="http://schemas.microsoft.com/office/drawing/2014/main" id="{0DA89699-9060-117B-88EC-4121B5FCD1F8}"/>
              </a:ext>
            </a:extLst>
          </p:cNvPr>
          <p:cNvSpPr txBox="1"/>
          <p:nvPr/>
        </p:nvSpPr>
        <p:spPr>
          <a:xfrm>
            <a:off x="6966533" y="5350244"/>
            <a:ext cx="2289940" cy="508152"/>
          </a:xfrm>
          <a:prstGeom prst="rect">
            <a:avLst/>
          </a:prstGeom>
          <a:noFill/>
        </p:spPr>
        <p:txBody>
          <a:bodyPr wrap="square">
            <a:spAutoFit/>
          </a:bodyPr>
          <a:lstStyle/>
          <a:p>
            <a:pPr>
              <a:lnSpc>
                <a:spcPts val="3499"/>
              </a:lnSpc>
            </a:pPr>
            <a:r>
              <a:rPr lang="en-IN" sz="2500" dirty="0">
                <a:solidFill>
                  <a:srgbClr val="091D26"/>
                </a:solidFill>
                <a:latin typeface="Montserrat Semi-Bold"/>
              </a:rPr>
              <a:t>Advantages</a:t>
            </a:r>
            <a:endParaRPr lang="en-US" sz="2500" dirty="0">
              <a:solidFill>
                <a:srgbClr val="091D26"/>
              </a:solidFill>
              <a:latin typeface="Montserrat Semi-Bold"/>
            </a:endParaRPr>
          </a:p>
        </p:txBody>
      </p:sp>
      <p:sp>
        <p:nvSpPr>
          <p:cNvPr id="64" name="TextBox 63">
            <a:extLst>
              <a:ext uri="{FF2B5EF4-FFF2-40B4-BE49-F238E27FC236}">
                <a16:creationId xmlns:a16="http://schemas.microsoft.com/office/drawing/2014/main" id="{B7DFA24E-4002-AFBE-E948-07552D24C2E1}"/>
              </a:ext>
            </a:extLst>
          </p:cNvPr>
          <p:cNvSpPr txBox="1"/>
          <p:nvPr/>
        </p:nvSpPr>
        <p:spPr>
          <a:xfrm>
            <a:off x="6900862" y="6130089"/>
            <a:ext cx="3150535" cy="508152"/>
          </a:xfrm>
          <a:prstGeom prst="rect">
            <a:avLst/>
          </a:prstGeom>
          <a:noFill/>
        </p:spPr>
        <p:txBody>
          <a:bodyPr wrap="square">
            <a:spAutoFit/>
          </a:bodyPr>
          <a:lstStyle/>
          <a:p>
            <a:pPr>
              <a:lnSpc>
                <a:spcPts val="3499"/>
              </a:lnSpc>
            </a:pPr>
            <a:r>
              <a:rPr lang="en-IN" sz="2500" dirty="0">
                <a:solidFill>
                  <a:srgbClr val="091D26"/>
                </a:solidFill>
                <a:latin typeface="Montserrat Semi-Bold"/>
              </a:rPr>
              <a:t>Disadvantages</a:t>
            </a:r>
            <a:endParaRPr lang="en-US" sz="2500" dirty="0">
              <a:solidFill>
                <a:srgbClr val="091D26"/>
              </a:solidFill>
              <a:latin typeface="Montserrat Semi-Bold"/>
            </a:endParaRPr>
          </a:p>
        </p:txBody>
      </p:sp>
      <p:pic>
        <p:nvPicPr>
          <p:cNvPr id="65" name="Picture 31">
            <a:extLst>
              <a:ext uri="{FF2B5EF4-FFF2-40B4-BE49-F238E27FC236}">
                <a16:creationId xmlns:a16="http://schemas.microsoft.com/office/drawing/2014/main" id="{EF983F26-8C69-7533-0A92-3CC03CCC3938}"/>
              </a:ext>
            </a:extLst>
          </p:cNvPr>
          <p:cNvPicPr>
            <a:picLocks noChangeAspect="1"/>
          </p:cNvPicPr>
          <p:nvPr/>
        </p:nvPicPr>
        <p:blipFill>
          <a:blip r:embed="rId5"/>
          <a:srcRect/>
          <a:stretch>
            <a:fillRect/>
          </a:stretch>
        </p:blipFill>
        <p:spPr>
          <a:xfrm>
            <a:off x="10680000" y="5265510"/>
            <a:ext cx="598685" cy="598435"/>
          </a:xfrm>
          <a:prstGeom prst="rect">
            <a:avLst/>
          </a:prstGeom>
        </p:spPr>
      </p:pic>
      <p:pic>
        <p:nvPicPr>
          <p:cNvPr id="66" name="Picture 31">
            <a:extLst>
              <a:ext uri="{FF2B5EF4-FFF2-40B4-BE49-F238E27FC236}">
                <a16:creationId xmlns:a16="http://schemas.microsoft.com/office/drawing/2014/main" id="{D6A3B7C4-BFFB-D762-0109-D3C8A55BAABB}"/>
              </a:ext>
            </a:extLst>
          </p:cNvPr>
          <p:cNvPicPr>
            <a:picLocks noChangeAspect="1"/>
          </p:cNvPicPr>
          <p:nvPr/>
        </p:nvPicPr>
        <p:blipFill>
          <a:blip r:embed="rId5"/>
          <a:srcRect/>
          <a:stretch>
            <a:fillRect/>
          </a:stretch>
        </p:blipFill>
        <p:spPr>
          <a:xfrm>
            <a:off x="10655055" y="4480349"/>
            <a:ext cx="598685" cy="598435"/>
          </a:xfrm>
          <a:prstGeom prst="rect">
            <a:avLst/>
          </a:prstGeom>
        </p:spPr>
      </p:pic>
      <p:sp>
        <p:nvSpPr>
          <p:cNvPr id="70" name="TextBox 69">
            <a:extLst>
              <a:ext uri="{FF2B5EF4-FFF2-40B4-BE49-F238E27FC236}">
                <a16:creationId xmlns:a16="http://schemas.microsoft.com/office/drawing/2014/main" id="{7EF2AB70-9B5C-A2D0-A0D9-90EBDA62552A}"/>
              </a:ext>
            </a:extLst>
          </p:cNvPr>
          <p:cNvSpPr txBox="1"/>
          <p:nvPr/>
        </p:nvSpPr>
        <p:spPr>
          <a:xfrm>
            <a:off x="9525000" y="6099040"/>
            <a:ext cx="4300421" cy="508152"/>
          </a:xfrm>
          <a:prstGeom prst="rect">
            <a:avLst/>
          </a:prstGeom>
          <a:noFill/>
        </p:spPr>
        <p:txBody>
          <a:bodyPr wrap="square">
            <a:spAutoFit/>
          </a:bodyPr>
          <a:lstStyle/>
          <a:p>
            <a:pPr>
              <a:lnSpc>
                <a:spcPts val="3499"/>
              </a:lnSpc>
            </a:pPr>
            <a:r>
              <a:rPr lang="en-IN" sz="2500" dirty="0">
                <a:solidFill>
                  <a:srgbClr val="091D26"/>
                </a:solidFill>
                <a:latin typeface="Montserrat Semi-Bold"/>
              </a:rPr>
              <a:t>		Future Scope</a:t>
            </a:r>
            <a:endParaRPr lang="en-US" sz="2500" dirty="0">
              <a:solidFill>
                <a:srgbClr val="091D26"/>
              </a:solidFill>
              <a:latin typeface="Montserrat Semi-Bold"/>
            </a:endParaRPr>
          </a:p>
        </p:txBody>
      </p:sp>
      <p:sp>
        <p:nvSpPr>
          <p:cNvPr id="72" name="TextBox 71">
            <a:extLst>
              <a:ext uri="{FF2B5EF4-FFF2-40B4-BE49-F238E27FC236}">
                <a16:creationId xmlns:a16="http://schemas.microsoft.com/office/drawing/2014/main" id="{D411A473-B174-7BA0-21F8-59FFD1BD4F06}"/>
              </a:ext>
            </a:extLst>
          </p:cNvPr>
          <p:cNvSpPr txBox="1"/>
          <p:nvPr/>
        </p:nvSpPr>
        <p:spPr>
          <a:xfrm>
            <a:off x="6881933" y="6865891"/>
            <a:ext cx="2849346" cy="508152"/>
          </a:xfrm>
          <a:prstGeom prst="rect">
            <a:avLst/>
          </a:prstGeom>
          <a:noFill/>
        </p:spPr>
        <p:txBody>
          <a:bodyPr wrap="square">
            <a:spAutoFit/>
          </a:bodyPr>
          <a:lstStyle/>
          <a:p>
            <a:pPr>
              <a:lnSpc>
                <a:spcPts val="3499"/>
              </a:lnSpc>
            </a:pPr>
            <a:r>
              <a:rPr lang="en-IN" sz="2500" dirty="0">
                <a:solidFill>
                  <a:srgbClr val="091D26"/>
                </a:solidFill>
                <a:latin typeface="Montserrat Semi-Bold"/>
              </a:rPr>
              <a:t>Some Eye Facts</a:t>
            </a:r>
            <a:endParaRPr lang="en-US" sz="2500" dirty="0">
              <a:solidFill>
                <a:srgbClr val="091D26"/>
              </a:solidFill>
              <a:latin typeface="Montserrat Semi-Bold"/>
            </a:endParaRPr>
          </a:p>
        </p:txBody>
      </p:sp>
      <p:sp>
        <p:nvSpPr>
          <p:cNvPr id="74" name="TextBox 73">
            <a:extLst>
              <a:ext uri="{FF2B5EF4-FFF2-40B4-BE49-F238E27FC236}">
                <a16:creationId xmlns:a16="http://schemas.microsoft.com/office/drawing/2014/main" id="{42D54720-26AE-B1FB-76F9-E0B6419C21CE}"/>
              </a:ext>
            </a:extLst>
          </p:cNvPr>
          <p:cNvSpPr txBox="1"/>
          <p:nvPr/>
        </p:nvSpPr>
        <p:spPr>
          <a:xfrm>
            <a:off x="6850224" y="7645736"/>
            <a:ext cx="3506376" cy="508152"/>
          </a:xfrm>
          <a:prstGeom prst="rect">
            <a:avLst/>
          </a:prstGeom>
          <a:noFill/>
        </p:spPr>
        <p:txBody>
          <a:bodyPr wrap="square">
            <a:spAutoFit/>
          </a:bodyPr>
          <a:lstStyle/>
          <a:p>
            <a:pPr>
              <a:lnSpc>
                <a:spcPts val="3499"/>
              </a:lnSpc>
            </a:pPr>
            <a:r>
              <a:rPr lang="en-IN" sz="2500" dirty="0">
                <a:solidFill>
                  <a:srgbClr val="091D26"/>
                </a:solidFill>
                <a:latin typeface="Montserrat Semi-Bold"/>
              </a:rPr>
              <a:t>Some Eye Statistics</a:t>
            </a:r>
            <a:endParaRPr lang="en-US" sz="2500" dirty="0">
              <a:solidFill>
                <a:srgbClr val="091D26"/>
              </a:solidFill>
              <a:latin typeface="Montserrat Semi-Bold"/>
            </a:endParaRPr>
          </a:p>
        </p:txBody>
      </p:sp>
      <p:pic>
        <p:nvPicPr>
          <p:cNvPr id="75" name="Picture 31">
            <a:extLst>
              <a:ext uri="{FF2B5EF4-FFF2-40B4-BE49-F238E27FC236}">
                <a16:creationId xmlns:a16="http://schemas.microsoft.com/office/drawing/2014/main" id="{A7A95E9B-5B18-4F5D-696D-75B106217936}"/>
              </a:ext>
            </a:extLst>
          </p:cNvPr>
          <p:cNvPicPr>
            <a:picLocks noChangeAspect="1"/>
          </p:cNvPicPr>
          <p:nvPr/>
        </p:nvPicPr>
        <p:blipFill>
          <a:blip r:embed="rId5"/>
          <a:srcRect/>
          <a:stretch>
            <a:fillRect/>
          </a:stretch>
        </p:blipFill>
        <p:spPr>
          <a:xfrm>
            <a:off x="10645763" y="3771705"/>
            <a:ext cx="598685" cy="598435"/>
          </a:xfrm>
          <a:prstGeom prst="rect">
            <a:avLst/>
          </a:prstGeom>
        </p:spPr>
      </p:pic>
      <p:pic>
        <p:nvPicPr>
          <p:cNvPr id="20" name="Picture 31">
            <a:extLst>
              <a:ext uri="{FF2B5EF4-FFF2-40B4-BE49-F238E27FC236}">
                <a16:creationId xmlns:a16="http://schemas.microsoft.com/office/drawing/2014/main" id="{BEF6BDA7-26D5-1286-EA86-BA51F6A32DBB}"/>
              </a:ext>
            </a:extLst>
          </p:cNvPr>
          <p:cNvPicPr>
            <a:picLocks noChangeAspect="1"/>
          </p:cNvPicPr>
          <p:nvPr/>
        </p:nvPicPr>
        <p:blipFill>
          <a:blip r:embed="rId5"/>
          <a:srcRect/>
          <a:stretch>
            <a:fillRect/>
          </a:stretch>
        </p:blipFill>
        <p:spPr>
          <a:xfrm>
            <a:off x="10645762" y="7592696"/>
            <a:ext cx="598685" cy="598435"/>
          </a:xfrm>
          <a:prstGeom prst="rect">
            <a:avLst/>
          </a:prstGeom>
        </p:spPr>
      </p:pic>
      <p:pic>
        <p:nvPicPr>
          <p:cNvPr id="21" name="Picture 31">
            <a:extLst>
              <a:ext uri="{FF2B5EF4-FFF2-40B4-BE49-F238E27FC236}">
                <a16:creationId xmlns:a16="http://schemas.microsoft.com/office/drawing/2014/main" id="{EC769A52-30EB-2ACA-7C8A-07A31B5AA829}"/>
              </a:ext>
            </a:extLst>
          </p:cNvPr>
          <p:cNvPicPr>
            <a:picLocks noChangeAspect="1"/>
          </p:cNvPicPr>
          <p:nvPr/>
        </p:nvPicPr>
        <p:blipFill>
          <a:blip r:embed="rId5"/>
          <a:srcRect/>
          <a:stretch>
            <a:fillRect/>
          </a:stretch>
        </p:blipFill>
        <p:spPr>
          <a:xfrm>
            <a:off x="2301329" y="7625734"/>
            <a:ext cx="598685" cy="598435"/>
          </a:xfrm>
          <a:prstGeom prst="rect">
            <a:avLst/>
          </a:prstGeom>
        </p:spPr>
      </p:pic>
      <p:pic>
        <p:nvPicPr>
          <p:cNvPr id="22" name="Picture 31">
            <a:extLst>
              <a:ext uri="{FF2B5EF4-FFF2-40B4-BE49-F238E27FC236}">
                <a16:creationId xmlns:a16="http://schemas.microsoft.com/office/drawing/2014/main" id="{01219AB0-381A-2568-6814-535EFE036081}"/>
              </a:ext>
            </a:extLst>
          </p:cNvPr>
          <p:cNvPicPr>
            <a:picLocks noChangeAspect="1"/>
          </p:cNvPicPr>
          <p:nvPr/>
        </p:nvPicPr>
        <p:blipFill>
          <a:blip r:embed="rId5"/>
          <a:srcRect/>
          <a:stretch>
            <a:fillRect/>
          </a:stretch>
        </p:blipFill>
        <p:spPr>
          <a:xfrm>
            <a:off x="6283248" y="7572309"/>
            <a:ext cx="598685" cy="598435"/>
          </a:xfrm>
          <a:prstGeom prst="rect">
            <a:avLst/>
          </a:prstGeom>
        </p:spPr>
      </p:pic>
      <p:sp>
        <p:nvSpPr>
          <p:cNvPr id="43" name="TextBox 42">
            <a:extLst>
              <a:ext uri="{FF2B5EF4-FFF2-40B4-BE49-F238E27FC236}">
                <a16:creationId xmlns:a16="http://schemas.microsoft.com/office/drawing/2014/main" id="{C9CA605F-9291-6AE3-3CC1-FB2D254DBF0A}"/>
              </a:ext>
            </a:extLst>
          </p:cNvPr>
          <p:cNvSpPr txBox="1"/>
          <p:nvPr/>
        </p:nvSpPr>
        <p:spPr>
          <a:xfrm>
            <a:off x="11417711" y="3719914"/>
            <a:ext cx="2914880" cy="508152"/>
          </a:xfrm>
          <a:prstGeom prst="rect">
            <a:avLst/>
          </a:prstGeom>
          <a:noFill/>
        </p:spPr>
        <p:txBody>
          <a:bodyPr wrap="square">
            <a:spAutoFit/>
          </a:bodyPr>
          <a:lstStyle/>
          <a:p>
            <a:pPr>
              <a:lnSpc>
                <a:spcPts val="3499"/>
              </a:lnSpc>
            </a:pPr>
            <a:r>
              <a:rPr lang="en-US" sz="2500" dirty="0">
                <a:solidFill>
                  <a:srgbClr val="091D26"/>
                </a:solidFill>
                <a:latin typeface="Montserrat Semi-Bold"/>
              </a:rPr>
              <a:t>Block Diagram</a:t>
            </a:r>
          </a:p>
        </p:txBody>
      </p:sp>
      <p:sp>
        <p:nvSpPr>
          <p:cNvPr id="45" name="TextBox 44">
            <a:extLst>
              <a:ext uri="{FF2B5EF4-FFF2-40B4-BE49-F238E27FC236}">
                <a16:creationId xmlns:a16="http://schemas.microsoft.com/office/drawing/2014/main" id="{C8D25296-94B6-8CDD-AD35-E41252A814E9}"/>
              </a:ext>
            </a:extLst>
          </p:cNvPr>
          <p:cNvSpPr txBox="1"/>
          <p:nvPr/>
        </p:nvSpPr>
        <p:spPr>
          <a:xfrm>
            <a:off x="11417711" y="5326421"/>
            <a:ext cx="2027708" cy="508152"/>
          </a:xfrm>
          <a:prstGeom prst="rect">
            <a:avLst/>
          </a:prstGeom>
          <a:noFill/>
        </p:spPr>
        <p:txBody>
          <a:bodyPr wrap="square">
            <a:spAutoFit/>
          </a:bodyPr>
          <a:lstStyle/>
          <a:p>
            <a:pPr>
              <a:lnSpc>
                <a:spcPts val="3499"/>
              </a:lnSpc>
            </a:pPr>
            <a:r>
              <a:rPr lang="en-US" sz="2500" dirty="0">
                <a:solidFill>
                  <a:srgbClr val="091D26"/>
                </a:solidFill>
                <a:latin typeface="Montserrat Semi-Bold"/>
              </a:rPr>
              <a:t>Results</a:t>
            </a:r>
          </a:p>
        </p:txBody>
      </p:sp>
      <p:sp>
        <p:nvSpPr>
          <p:cNvPr id="47" name="TextBox 46">
            <a:extLst>
              <a:ext uri="{FF2B5EF4-FFF2-40B4-BE49-F238E27FC236}">
                <a16:creationId xmlns:a16="http://schemas.microsoft.com/office/drawing/2014/main" id="{C8A1DB03-A13C-0ACF-6CEC-7295DFC2529A}"/>
              </a:ext>
            </a:extLst>
          </p:cNvPr>
          <p:cNvSpPr txBox="1"/>
          <p:nvPr/>
        </p:nvSpPr>
        <p:spPr>
          <a:xfrm>
            <a:off x="11398544" y="4558329"/>
            <a:ext cx="3354394" cy="508152"/>
          </a:xfrm>
          <a:prstGeom prst="rect">
            <a:avLst/>
          </a:prstGeom>
          <a:noFill/>
        </p:spPr>
        <p:txBody>
          <a:bodyPr wrap="square">
            <a:spAutoFit/>
          </a:bodyPr>
          <a:lstStyle/>
          <a:p>
            <a:pPr>
              <a:lnSpc>
                <a:spcPts val="3499"/>
              </a:lnSpc>
            </a:pPr>
            <a:r>
              <a:rPr lang="en-US" sz="2500" dirty="0">
                <a:solidFill>
                  <a:srgbClr val="091D26"/>
                </a:solidFill>
                <a:latin typeface="Montserrat Semi-Bold"/>
              </a:rPr>
              <a:t>Workflow Diagram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1028700" y="3320900"/>
            <a:ext cx="725450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148337" y="9204963"/>
            <a:ext cx="716573" cy="716274"/>
          </a:xfrm>
          <a:prstGeom prst="rect">
            <a:avLst/>
          </a:prstGeom>
        </p:spPr>
      </p:pic>
      <p:sp>
        <p:nvSpPr>
          <p:cNvPr id="5" name="AutoShape 5"/>
          <p:cNvSpPr/>
          <p:nvPr/>
        </p:nvSpPr>
        <p:spPr>
          <a:xfrm>
            <a:off x="15318242" y="9563100"/>
            <a:ext cx="466836" cy="0"/>
          </a:xfrm>
          <a:prstGeom prst="line">
            <a:avLst/>
          </a:prstGeom>
          <a:ln w="76200" cap="flat">
            <a:solidFill>
              <a:srgbClr val="FFFFFF"/>
            </a:solidFill>
            <a:prstDash val="solid"/>
            <a:headEnd type="none" w="sm" len="sm"/>
            <a:tailEnd type="arrow" w="med" len="sm"/>
          </a:ln>
        </p:spPr>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81934"/>
            <a:ext cx="377673" cy="403929"/>
          </a:xfrm>
          <a:prstGeom prst="rect">
            <a:avLst/>
          </a:prstGeom>
        </p:spPr>
      </p:pic>
      <p:grpSp>
        <p:nvGrpSpPr>
          <p:cNvPr id="7" name="Group 7"/>
          <p:cNvGrpSpPr/>
          <p:nvPr/>
        </p:nvGrpSpPr>
        <p:grpSpPr>
          <a:xfrm>
            <a:off x="16487609" y="0"/>
            <a:ext cx="1737384" cy="10287000"/>
            <a:chOff x="0" y="0"/>
            <a:chExt cx="2316512" cy="13716000"/>
          </a:xfrm>
        </p:grpSpPr>
        <p:pic>
          <p:nvPicPr>
            <p:cNvPr id="8" name="Picture 8"/>
            <p:cNvPicPr>
              <a:picLocks noChangeAspect="1"/>
            </p:cNvPicPr>
            <p:nvPr/>
          </p:nvPicPr>
          <p:blipFill>
            <a:blip r:embed="rId6"/>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373500" y="6954176"/>
            <a:ext cx="2944742" cy="1398752"/>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581505" y="2425550"/>
            <a:ext cx="2528732" cy="4114800"/>
          </a:xfrm>
          <a:prstGeom prst="rect">
            <a:avLst/>
          </a:prstGeom>
        </p:spPr>
      </p:pic>
      <p:sp>
        <p:nvSpPr>
          <p:cNvPr id="12" name="TextBox 12"/>
          <p:cNvSpPr txBox="1"/>
          <p:nvPr/>
        </p:nvSpPr>
        <p:spPr>
          <a:xfrm>
            <a:off x="1028700" y="1844525"/>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Future Scope</a:t>
            </a:r>
          </a:p>
        </p:txBody>
      </p:sp>
      <p:sp>
        <p:nvSpPr>
          <p:cNvPr id="14" name="TextBox 13">
            <a:extLst>
              <a:ext uri="{FF2B5EF4-FFF2-40B4-BE49-F238E27FC236}">
                <a16:creationId xmlns:a16="http://schemas.microsoft.com/office/drawing/2014/main" id="{86661376-EE49-B78B-FE76-A90C06BA1F02}"/>
              </a:ext>
            </a:extLst>
          </p:cNvPr>
          <p:cNvSpPr txBox="1"/>
          <p:nvPr/>
        </p:nvSpPr>
        <p:spPr>
          <a:xfrm>
            <a:off x="609600" y="3661701"/>
            <a:ext cx="9258300" cy="5454955"/>
          </a:xfrm>
          <a:prstGeom prst="rect">
            <a:avLst/>
          </a:prstGeom>
          <a:noFill/>
        </p:spPr>
        <p:txBody>
          <a:bodyPr wrap="square">
            <a:spAutoFit/>
          </a:bodyPr>
          <a:lstStyle/>
          <a:p>
            <a:pPr marL="539749" lvl="1" indent="-269875" algn="just">
              <a:lnSpc>
                <a:spcPts val="3499"/>
              </a:lnSpc>
              <a:buFont typeface="Arial"/>
              <a:buChar char="•"/>
            </a:pPr>
            <a:r>
              <a:rPr lang="en-US" sz="2800" dirty="0">
                <a:latin typeface="Montserrat" panose="00000500000000000000" pitchFamily="2" charset="0"/>
              </a:rPr>
              <a:t>Pothole Detection, a paradigm in Intelligent Transport </a:t>
            </a:r>
            <a:r>
              <a:rPr lang="en-US" sz="2800" dirty="0" err="1">
                <a:latin typeface="Montserrat" panose="00000500000000000000" pitchFamily="2" charset="0"/>
              </a:rPr>
              <a:t>sytem</a:t>
            </a:r>
            <a:r>
              <a:rPr lang="en-US" sz="2800" dirty="0">
                <a:latin typeface="Montserrat" panose="00000500000000000000" pitchFamily="2" charset="0"/>
              </a:rPr>
              <a:t> is mainly </a:t>
            </a:r>
            <a:r>
              <a:rPr lang="en-US" sz="2800" dirty="0" err="1">
                <a:latin typeface="Montserrat" panose="00000500000000000000" pitchFamily="2" charset="0"/>
              </a:rPr>
              <a:t>accompalished</a:t>
            </a:r>
            <a:r>
              <a:rPr lang="en-US" sz="2800" dirty="0">
                <a:latin typeface="Montserrat" panose="00000500000000000000" pitchFamily="2" charset="0"/>
              </a:rPr>
              <a:t> by Deep Learning based YOLOv4 algorithm. In this paper, a dataset of about 200 images is trained for detection of potholes and the average </a:t>
            </a:r>
            <a:r>
              <a:rPr lang="en-US" sz="2800" dirty="0" err="1">
                <a:latin typeface="Montserrat" panose="00000500000000000000" pitchFamily="2" charset="0"/>
              </a:rPr>
              <a:t>IoU</a:t>
            </a:r>
            <a:r>
              <a:rPr lang="en-US" sz="2800" dirty="0">
                <a:latin typeface="Montserrat" panose="00000500000000000000" pitchFamily="2" charset="0"/>
              </a:rPr>
              <a:t> of 38.38% is achieved. The image dataset based trained model is also successfully applied to video samples for the detection of potholes. In future, this concept can be applied to automobile industries, road maintenance authorities for detection of various road damages. </a:t>
            </a:r>
            <a:endParaRPr lang="en-US" sz="2800" dirty="0">
              <a:solidFill>
                <a:srgbClr val="091D26"/>
              </a:solidFill>
              <a:latin typeface="Montserrat" panose="000005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sp>
        <p:nvSpPr>
          <p:cNvPr id="6" name="TextBox 6"/>
          <p:cNvSpPr txBox="1"/>
          <p:nvPr/>
        </p:nvSpPr>
        <p:spPr>
          <a:xfrm>
            <a:off x="2136956" y="2551321"/>
            <a:ext cx="9755901" cy="4739759"/>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 The proposed idea will help to reduce accidents and make driving safe. </a:t>
            </a:r>
          </a:p>
          <a:p>
            <a:endParaRPr lang="en-US" sz="2800" b="0" i="0" dirty="0">
              <a:effectLst/>
              <a:latin typeface="Montserrat" panose="00000500000000000000" pitchFamily="2" charset="0"/>
              <a:cs typeface="Times New Roman" panose="02020603050405020304" pitchFamily="18" charset="0"/>
            </a:endParaRPr>
          </a:p>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It helps municipal administration to plan and act based on the notifications and public can keep a vigil on the performance of municipal administration in addressing the pothole complaints. </a:t>
            </a:r>
          </a:p>
          <a:p>
            <a:pPr marL="457200" indent="-457200">
              <a:buFont typeface="Arial" panose="020B0604020202020204" pitchFamily="34" charset="0"/>
              <a:buChar char="•"/>
            </a:pPr>
            <a:endParaRPr lang="en-US" sz="2800" b="0" i="0" dirty="0">
              <a:effectLst/>
              <a:latin typeface="Montserrat" panose="00000500000000000000" pitchFamily="2" charset="0"/>
              <a:cs typeface="Times New Roman" panose="02020603050405020304" pitchFamily="18" charset="0"/>
            </a:endParaRPr>
          </a:p>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The hardware model is cost effective which is an added advantage.</a:t>
            </a:r>
            <a:endParaRPr lang="en-IN" altLang="en-US" sz="2800" dirty="0">
              <a:latin typeface="Montserrat" panose="00000500000000000000" pitchFamily="2" charset="0"/>
              <a:cs typeface="Times New Roman" panose="02020603050405020304" pitchFamily="18" charset="0"/>
            </a:endParaRPr>
          </a:p>
        </p:txBody>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6712515"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114300"/>
            <a:ext cx="18288000" cy="10287000"/>
          </a:xfrm>
          <a:prstGeom prst="rect">
            <a:avLst/>
          </a:prstGeom>
        </p:spPr>
      </p:pic>
      <p:sp>
        <p:nvSpPr>
          <p:cNvPr id="3" name="AutoShape 3"/>
          <p:cNvSpPr/>
          <p:nvPr/>
        </p:nvSpPr>
        <p:spPr>
          <a:xfrm>
            <a:off x="2198067" y="2239985"/>
            <a:ext cx="6587647"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7005233" y="8900163"/>
            <a:ext cx="716573" cy="716274"/>
          </a:xfrm>
          <a:prstGeom prst="rect">
            <a:avLst/>
          </a:prstGeom>
        </p:spPr>
      </p:pic>
      <p:sp>
        <p:nvSpPr>
          <p:cNvPr id="5" name="AutoShape 5"/>
          <p:cNvSpPr/>
          <p:nvPr/>
        </p:nvSpPr>
        <p:spPr>
          <a:xfrm>
            <a:off x="17130102" y="9220200"/>
            <a:ext cx="466836" cy="0"/>
          </a:xfrm>
          <a:prstGeom prst="line">
            <a:avLst/>
          </a:prstGeom>
          <a:ln w="76200" cap="flat">
            <a:solidFill>
              <a:srgbClr val="FFFFFF"/>
            </a:solidFill>
            <a:prstDash val="solid"/>
            <a:headEnd type="none" w="sm" len="sm"/>
            <a:tailEnd type="arrow" w="med" len="sm"/>
          </a:ln>
        </p:spPr>
      </p:sp>
      <p:grpSp>
        <p:nvGrpSpPr>
          <p:cNvPr id="7" name="Group 7"/>
          <p:cNvGrpSpPr/>
          <p:nvPr/>
        </p:nvGrpSpPr>
        <p:grpSpPr>
          <a:xfrm>
            <a:off x="7590" y="0"/>
            <a:ext cx="1737384" cy="10287000"/>
            <a:chOff x="0" y="0"/>
            <a:chExt cx="2316512" cy="13716000"/>
          </a:xfrm>
        </p:grpSpPr>
        <p:pic>
          <p:nvPicPr>
            <p:cNvPr id="8" name="Picture 8"/>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9" name="Picture 9"/>
          <p:cNvPicPr>
            <a:picLocks noChangeAspect="1"/>
          </p:cNvPicPr>
          <p:nvPr/>
        </p:nvPicPr>
        <p:blipFill>
          <a:blip r:embed="rId5"/>
          <a:srcRect l="40649" t="11732" r="40649" b="11732"/>
          <a:stretch>
            <a:fillRect/>
          </a:stretch>
        </p:blipFill>
        <p:spPr>
          <a:xfrm>
            <a:off x="12545213" y="2624099"/>
            <a:ext cx="2756027" cy="4666981"/>
          </a:xfrm>
          <a:prstGeom prst="rect">
            <a:avLst/>
          </a:prstGeom>
        </p:spPr>
      </p:pic>
      <p:grpSp>
        <p:nvGrpSpPr>
          <p:cNvPr id="10" name="Group 10"/>
          <p:cNvGrpSpPr/>
          <p:nvPr/>
        </p:nvGrpSpPr>
        <p:grpSpPr>
          <a:xfrm>
            <a:off x="14015390" y="2108524"/>
            <a:ext cx="3581547" cy="4634868"/>
            <a:chOff x="0" y="0"/>
            <a:chExt cx="4775396" cy="6179823"/>
          </a:xfrm>
        </p:grpSpPr>
        <p:pic>
          <p:nvPicPr>
            <p:cNvPr id="11" name="Picture 11"/>
            <p:cNvPicPr>
              <a:picLocks noChangeAspect="1"/>
            </p:cNvPicPr>
            <p:nvPr/>
          </p:nvPicPr>
          <p:blipFill>
            <a:blip r:embed="rId6"/>
            <a:srcRect l="29618" r="29618"/>
            <a:stretch>
              <a:fillRect/>
            </a:stretch>
          </p:blipFill>
          <p:spPr>
            <a:xfrm>
              <a:off x="0" y="0"/>
              <a:ext cx="4775396" cy="6179823"/>
            </a:xfrm>
            <a:prstGeom prst="rect">
              <a:avLst/>
            </a:prstGeom>
          </p:spPr>
        </p:pic>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67532" y="5867596"/>
            <a:ext cx="2552979" cy="74355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13077988" y="3079213"/>
            <a:ext cx="1425731" cy="37425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545213" y="7399337"/>
            <a:ext cx="2579133" cy="1225088"/>
          </a:xfrm>
          <a:prstGeom prst="rect">
            <a:avLst/>
          </a:prstGeom>
        </p:spPr>
      </p:pic>
      <p:sp>
        <p:nvSpPr>
          <p:cNvPr id="15" name="TextBox 15"/>
          <p:cNvSpPr txBox="1"/>
          <p:nvPr/>
        </p:nvSpPr>
        <p:spPr>
          <a:xfrm>
            <a:off x="2198067" y="1070299"/>
            <a:ext cx="6712515" cy="1038225"/>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References</a:t>
            </a:r>
          </a:p>
        </p:txBody>
      </p:sp>
      <p:sp>
        <p:nvSpPr>
          <p:cNvPr id="16" name="TextBox 15">
            <a:extLst>
              <a:ext uri="{FF2B5EF4-FFF2-40B4-BE49-F238E27FC236}">
                <a16:creationId xmlns:a16="http://schemas.microsoft.com/office/drawing/2014/main" id="{B8AA863A-6F05-D381-565C-D915ACF4065C}"/>
              </a:ext>
            </a:extLst>
          </p:cNvPr>
          <p:cNvSpPr txBox="1"/>
          <p:nvPr/>
        </p:nvSpPr>
        <p:spPr>
          <a:xfrm>
            <a:off x="2438400" y="2781300"/>
            <a:ext cx="9220200" cy="6555641"/>
          </a:xfrm>
          <a:prstGeom prst="rect">
            <a:avLst/>
          </a:prstGeom>
          <a:noFill/>
        </p:spPr>
        <p:txBody>
          <a:bodyPr wrap="square" rtlCol="0">
            <a:spAutoFit/>
          </a:bodyPr>
          <a:lstStyle/>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3"/>
              </a:rPr>
              <a:t>https://www.researchgate.net/publication/323314224_Pothole_Detection_using_Machine_Learning</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4"/>
              </a:rPr>
              <a:t>https://papers.ssrn.com/sol3/Delivery.cfm/SSRN_ID3865683_code4734722.pdf?abstractid=3865683&amp;mirid=1</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5"/>
              </a:rPr>
              <a:t>https://www.researchgate.net/publication/357909315_Detection_of_Roads_Potholes_using_YOLOv4</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6"/>
              </a:rPr>
              <a:t>https://www.researchgate.net/figure/Pothole-detection-system-and-its-application_fig1_283188383</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6"/>
              </a:rPr>
              <a:t>https://www.researchgate.net/figure/Pothole-detection-system-and-its-application_fig1_283188383</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r>
              <a:rPr lang="en-IN" sz="2000" u="sng" dirty="0">
                <a:latin typeface="Montserrat" panose="00000500000000000000" pitchFamily="2" charset="0"/>
                <a:cs typeface="Times New Roman" panose="02020603050405020304" pitchFamily="18" charset="0"/>
                <a:hlinkClick r:id="rId17"/>
              </a:rPr>
              <a:t>https://www.researchgate.net/publication/342578962_A_Road_Health_Monitoring_System_Using_Sensors_in_Optimal_Deep_Neural_Network</a:t>
            </a:r>
            <a:endParaRPr lang="en-IN" sz="2000" u="sng" dirty="0">
              <a:latin typeface="Montserrat" panose="00000500000000000000" pitchFamily="2" charset="0"/>
              <a:cs typeface="Times New Roman" panose="02020603050405020304" pitchFamily="18" charset="0"/>
            </a:endParaRPr>
          </a:p>
          <a:p>
            <a:pPr marL="342900" indent="-342900">
              <a:buFont typeface="Arial" panose="020B0604020202020204" pitchFamily="34" charset="0"/>
              <a:buChar char="•"/>
            </a:pPr>
            <a:endParaRPr lang="en-IN" sz="2000" u="sng" dirty="0">
              <a:latin typeface="Montserrat" panose="00000500000000000000" pitchFamily="2" charset="0"/>
              <a:cs typeface="Times New Roman" panose="02020603050405020304" pitchFamily="18" charset="0"/>
            </a:endParaRPr>
          </a:p>
          <a:p>
            <a:endParaRPr lang="en-IN" sz="2000" u="sng" dirty="0">
              <a:latin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423991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78000"/>
          </a:blip>
          <a:srcRect l="15111" t="26641" r="15111" b="26641"/>
          <a:stretch>
            <a:fillRect/>
          </a:stretch>
        </p:blipFill>
        <p:spPr>
          <a:xfrm>
            <a:off x="3481424" y="3574887"/>
            <a:ext cx="11325153" cy="3137227"/>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98067" y="1081934"/>
            <a:ext cx="377673" cy="403929"/>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98067" y="1081934"/>
            <a:ext cx="377673" cy="40392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635736" y="7266324"/>
            <a:ext cx="2914880" cy="848959"/>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744974" y="2228771"/>
            <a:ext cx="2914880" cy="848959"/>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22908" y="2387114"/>
            <a:ext cx="2027708" cy="532273"/>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2365737" y="4400093"/>
            <a:ext cx="2027708" cy="532273"/>
          </a:xfrm>
          <a:prstGeom prst="rect">
            <a:avLst/>
          </a:prstGeom>
        </p:spPr>
      </p:pic>
      <p:pic>
        <p:nvPicPr>
          <p:cNvPr id="10" name="Picture 10"/>
          <p:cNvPicPr>
            <a:picLocks noChangeAspect="1"/>
          </p:cNvPicPr>
          <p:nvPr/>
        </p:nvPicPr>
        <p:blipFill>
          <a:blip r:embed="rId12">
            <a:alphaModFix amt="81000"/>
          </a:blip>
          <a:srcRect/>
          <a:stretch>
            <a:fillRect/>
          </a:stretch>
        </p:blipFill>
        <p:spPr>
          <a:xfrm>
            <a:off x="16772704" y="4400093"/>
            <a:ext cx="486596" cy="486393"/>
          </a:xfrm>
          <a:prstGeom prst="rect">
            <a:avLst/>
          </a:prstGeom>
        </p:spPr>
      </p:pic>
      <p:pic>
        <p:nvPicPr>
          <p:cNvPr id="11" name="Picture 11"/>
          <p:cNvPicPr>
            <a:picLocks noChangeAspect="1"/>
          </p:cNvPicPr>
          <p:nvPr/>
        </p:nvPicPr>
        <p:blipFill>
          <a:blip r:embed="rId12">
            <a:alphaModFix amt="81000"/>
          </a:blip>
          <a:srcRect/>
          <a:stretch>
            <a:fillRect/>
          </a:stretch>
        </p:blipFill>
        <p:spPr>
          <a:xfrm>
            <a:off x="16772704" y="3659740"/>
            <a:ext cx="486596" cy="486393"/>
          </a:xfrm>
          <a:prstGeom prst="rect">
            <a:avLst/>
          </a:prstGeom>
        </p:spPr>
      </p:pic>
      <p:pic>
        <p:nvPicPr>
          <p:cNvPr id="12" name="Picture 12"/>
          <p:cNvPicPr>
            <a:picLocks noChangeAspect="1"/>
          </p:cNvPicPr>
          <p:nvPr/>
        </p:nvPicPr>
        <p:blipFill>
          <a:blip r:embed="rId12">
            <a:alphaModFix amt="81000"/>
          </a:blip>
          <a:srcRect/>
          <a:stretch>
            <a:fillRect/>
          </a:stretch>
        </p:blipFill>
        <p:spPr>
          <a:xfrm>
            <a:off x="16772704" y="2919387"/>
            <a:ext cx="486596" cy="486393"/>
          </a:xfrm>
          <a:prstGeom prst="rect">
            <a:avLst/>
          </a:prstGeom>
        </p:spPr>
      </p:pic>
      <p:sp>
        <p:nvSpPr>
          <p:cNvPr id="13" name="TextBox 13"/>
          <p:cNvSpPr txBox="1"/>
          <p:nvPr/>
        </p:nvSpPr>
        <p:spPr>
          <a:xfrm>
            <a:off x="3481424" y="4504305"/>
            <a:ext cx="11325153" cy="1377949"/>
          </a:xfrm>
          <a:prstGeom prst="rect">
            <a:avLst/>
          </a:prstGeom>
        </p:spPr>
        <p:txBody>
          <a:bodyPr lIns="0" tIns="0" rIns="0" bIns="0" rtlCol="0" anchor="t">
            <a:spAutoFit/>
          </a:bodyPr>
          <a:lstStyle/>
          <a:p>
            <a:pPr algn="ctr">
              <a:lnSpc>
                <a:spcPts val="11200"/>
              </a:lnSpc>
              <a:spcBef>
                <a:spcPct val="0"/>
              </a:spcBef>
            </a:pPr>
            <a:r>
              <a:rPr lang="en-US" sz="8000">
                <a:solidFill>
                  <a:srgbClr val="FFFFFF"/>
                </a:solidFill>
                <a:latin typeface="Raleway Bold"/>
              </a:rPr>
              <a:t>THANK YOU!</a:t>
            </a:r>
          </a:p>
        </p:txBody>
      </p:sp>
      <p:sp>
        <p:nvSpPr>
          <p:cNvPr id="14" name="TextBox 14"/>
          <p:cNvSpPr txBox="1"/>
          <p:nvPr/>
        </p:nvSpPr>
        <p:spPr>
          <a:xfrm>
            <a:off x="2808231" y="971550"/>
            <a:ext cx="2334578" cy="514313"/>
          </a:xfrm>
          <a:prstGeom prst="rect">
            <a:avLst/>
          </a:prstGeom>
        </p:spPr>
        <p:txBody>
          <a:bodyPr lIns="0" tIns="0" rIns="0" bIns="0" rtlCol="0" anchor="t">
            <a:spAutoFit/>
          </a:bodyPr>
          <a:lstStyle/>
          <a:p>
            <a:pPr>
              <a:lnSpc>
                <a:spcPts val="4200"/>
              </a:lnSpc>
              <a:spcBef>
                <a:spcPct val="0"/>
              </a:spcBef>
            </a:pPr>
            <a:r>
              <a:rPr lang="en-US" sz="3000">
                <a:solidFill>
                  <a:srgbClr val="091D26"/>
                </a:solidFill>
                <a:latin typeface="Montserrat"/>
              </a:rPr>
              <a:t>Borcelle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7625855" y="1896573"/>
            <a:ext cx="6587647" cy="0"/>
          </a:xfrm>
          <a:prstGeom prst="line">
            <a:avLst/>
          </a:prstGeom>
          <a:ln w="47625" cap="flat">
            <a:solidFill>
              <a:srgbClr val="091D26"/>
            </a:solidFill>
            <a:prstDash val="solid"/>
            <a:headEnd type="none" w="sm" len="sm"/>
            <a:tailEnd type="none" w="sm" len="sm"/>
          </a:ln>
        </p:spPr>
      </p:sp>
      <p:sp>
        <p:nvSpPr>
          <p:cNvPr id="4" name="TextBox 4"/>
          <p:cNvSpPr txBox="1"/>
          <p:nvPr/>
        </p:nvSpPr>
        <p:spPr>
          <a:xfrm>
            <a:off x="7625855" y="788421"/>
            <a:ext cx="5533833" cy="1038225"/>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Abstract</a:t>
            </a:r>
          </a:p>
        </p:txBody>
      </p:sp>
      <p:pic>
        <p:nvPicPr>
          <p:cNvPr id="5" name="Picture 5"/>
          <p:cNvPicPr>
            <a:picLocks noChangeAspect="1"/>
          </p:cNvPicPr>
          <p:nvPr/>
        </p:nvPicPr>
        <p:blipFill>
          <a:blip r:embed="rId3"/>
          <a:srcRect/>
          <a:stretch>
            <a:fillRect/>
          </a:stretch>
        </p:blipFill>
        <p:spPr>
          <a:xfrm>
            <a:off x="15373360" y="9402142"/>
            <a:ext cx="716573" cy="716274"/>
          </a:xfrm>
          <a:prstGeom prst="rect">
            <a:avLst/>
          </a:prstGeom>
        </p:spPr>
      </p:pic>
      <p:sp>
        <p:nvSpPr>
          <p:cNvPr id="6" name="AutoShape 6"/>
          <p:cNvSpPr/>
          <p:nvPr/>
        </p:nvSpPr>
        <p:spPr>
          <a:xfrm>
            <a:off x="15498229" y="9722179"/>
            <a:ext cx="466836" cy="0"/>
          </a:xfrm>
          <a:prstGeom prst="line">
            <a:avLst/>
          </a:prstGeom>
          <a:ln w="76200" cap="flat">
            <a:solidFill>
              <a:srgbClr val="FFFFFF"/>
            </a:solidFill>
            <a:prstDash val="solid"/>
            <a:headEnd type="none" w="sm" len="sm"/>
            <a:tailEnd type="arrow" w="med" len="sm"/>
          </a:ln>
        </p:spPr>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4828" y="1167482"/>
            <a:ext cx="377673" cy="403929"/>
          </a:xfrm>
          <a:prstGeom prst="rect">
            <a:avLst/>
          </a:prstGeom>
        </p:spPr>
      </p:pic>
      <p:sp>
        <p:nvSpPr>
          <p:cNvPr id="8" name="TextBox 8"/>
          <p:cNvSpPr txBox="1"/>
          <p:nvPr/>
        </p:nvSpPr>
        <p:spPr>
          <a:xfrm>
            <a:off x="7269142" y="1966501"/>
            <a:ext cx="8749461" cy="640175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The goal of our project is to design a Pothole detection System which assists the driver in avoiding potholes on the roads, by giving him prior warnings</a:t>
            </a:r>
            <a:r>
              <a:rPr lang="en-US" sz="3200" dirty="0">
                <a:effectLst/>
                <a:latin typeface="Montserrat" panose="00000500000000000000" pitchFamily="2" charset="0"/>
                <a:cs typeface="Times New Roman" panose="02020603050405020304" pitchFamily="18" charset="0"/>
              </a:rPr>
              <a:t> which </a:t>
            </a:r>
            <a:r>
              <a:rPr lang="en-US" sz="3200" b="0" i="0" dirty="0">
                <a:effectLst/>
                <a:latin typeface="Montserrat" panose="00000500000000000000" pitchFamily="2" charset="0"/>
                <a:cs typeface="Times New Roman" panose="02020603050405020304" pitchFamily="18" charset="0"/>
              </a:rPr>
              <a:t>can be like a buzzer or series of LED, </a:t>
            </a:r>
            <a:r>
              <a:rPr lang="en-US" sz="3200" dirty="0">
                <a:effectLst/>
                <a:latin typeface="Montserrat" panose="00000500000000000000" pitchFamily="2" charset="0"/>
                <a:cs typeface="Times New Roman" panose="02020603050405020304" pitchFamily="18" charset="0"/>
              </a:rPr>
              <a:t>which </a:t>
            </a:r>
            <a:r>
              <a:rPr lang="en-US" sz="3200" b="0" i="0" dirty="0">
                <a:effectLst/>
                <a:latin typeface="Montserrat" panose="00000500000000000000" pitchFamily="2" charset="0"/>
                <a:cs typeface="Times New Roman" panose="02020603050405020304" pitchFamily="18" charset="0"/>
              </a:rPr>
              <a:t>warn the driver in advance regarding road pothole.</a:t>
            </a:r>
          </a:p>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The scope of the project lies , where the irregularity of the road affects public people.</a:t>
            </a:r>
          </a:p>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This can be used in 4 wheeler , especially for ambulance drivers so that they could save many lives in time.</a:t>
            </a:r>
          </a:p>
        </p:txBody>
      </p:sp>
      <p:pic>
        <p:nvPicPr>
          <p:cNvPr id="9" name="Picture 9"/>
          <p:cNvPicPr>
            <a:picLocks noChangeAspect="1"/>
          </p:cNvPicPr>
          <p:nvPr/>
        </p:nvPicPr>
        <p:blipFill>
          <a:blip r:embed="rId6"/>
          <a:srcRect l="40649" t="11732" r="43151" b="26190"/>
          <a:stretch>
            <a:fillRect/>
          </a:stretch>
        </p:blipFill>
        <p:spPr>
          <a:xfrm>
            <a:off x="3597793" y="2283615"/>
            <a:ext cx="2427908" cy="3849671"/>
          </a:xfrm>
          <a:prstGeom prst="rect">
            <a:avLst/>
          </a:prstGeom>
        </p:spPr>
      </p:pic>
      <p:grpSp>
        <p:nvGrpSpPr>
          <p:cNvPr id="10" name="Group 10"/>
          <p:cNvGrpSpPr/>
          <p:nvPr/>
        </p:nvGrpSpPr>
        <p:grpSpPr>
          <a:xfrm>
            <a:off x="1028700" y="2916482"/>
            <a:ext cx="3827080" cy="4426605"/>
            <a:chOff x="0" y="0"/>
            <a:chExt cx="5102773" cy="5902140"/>
          </a:xfrm>
        </p:grpSpPr>
        <p:pic>
          <p:nvPicPr>
            <p:cNvPr id="11" name="Picture 11"/>
            <p:cNvPicPr>
              <a:picLocks noChangeAspect="1"/>
            </p:cNvPicPr>
            <p:nvPr/>
          </p:nvPicPr>
          <p:blipFill>
            <a:blip r:embed="rId7"/>
            <a:srcRect l="21199" r="21199"/>
            <a:stretch>
              <a:fillRect/>
            </a:stretch>
          </p:blipFill>
          <p:spPr>
            <a:xfrm>
              <a:off x="0" y="0"/>
              <a:ext cx="5102773" cy="5902140"/>
            </a:xfrm>
            <a:prstGeom prst="rect">
              <a:avLst/>
            </a:prstGeom>
          </p:spPr>
        </p:pic>
      </p:grpSp>
      <p:grpSp>
        <p:nvGrpSpPr>
          <p:cNvPr id="12" name="Group 12"/>
          <p:cNvGrpSpPr/>
          <p:nvPr/>
        </p:nvGrpSpPr>
        <p:grpSpPr>
          <a:xfrm>
            <a:off x="2942240" y="6417247"/>
            <a:ext cx="3827080" cy="1671832"/>
            <a:chOff x="0" y="0"/>
            <a:chExt cx="5102773" cy="2229109"/>
          </a:xfrm>
        </p:grpSpPr>
        <p:pic>
          <p:nvPicPr>
            <p:cNvPr id="13" name="Picture 13"/>
            <p:cNvPicPr>
              <a:picLocks noChangeAspect="1"/>
            </p:cNvPicPr>
            <p:nvPr/>
          </p:nvPicPr>
          <p:blipFill>
            <a:blip r:embed="rId8"/>
            <a:srcRect r="2150" b="18387"/>
            <a:stretch>
              <a:fillRect/>
            </a:stretch>
          </p:blipFill>
          <p:spPr>
            <a:xfrm>
              <a:off x="0" y="0"/>
              <a:ext cx="5102773" cy="2229109"/>
            </a:xfrm>
            <a:prstGeom prst="rect">
              <a:avLst/>
            </a:prstGeom>
          </p:spPr>
        </p:pic>
      </p:grpSp>
      <p:grpSp>
        <p:nvGrpSpPr>
          <p:cNvPr id="16" name="Group 16"/>
          <p:cNvGrpSpPr/>
          <p:nvPr/>
        </p:nvGrpSpPr>
        <p:grpSpPr>
          <a:xfrm>
            <a:off x="16550616" y="0"/>
            <a:ext cx="1737384" cy="10287000"/>
            <a:chOff x="0" y="0"/>
            <a:chExt cx="2316512" cy="13716000"/>
          </a:xfrm>
        </p:grpSpPr>
        <p:pic>
          <p:nvPicPr>
            <p:cNvPr id="17" name="Picture 17"/>
            <p:cNvPicPr>
              <a:picLocks noChangeAspect="1"/>
            </p:cNvPicPr>
            <p:nvPr/>
          </p:nvPicPr>
          <p:blipFill>
            <a:blip r:embed="rId9"/>
            <a:srcRect l="69004" r="21495"/>
            <a:stretch>
              <a:fillRect/>
            </a:stretch>
          </p:blipFill>
          <p:spPr>
            <a:xfrm>
              <a:off x="0" y="0"/>
              <a:ext cx="2316512" cy="13716000"/>
            </a:xfrm>
            <a:prstGeom prst="rect">
              <a:avLst/>
            </a:prstGeom>
          </p:spPr>
        </p:pic>
      </p:grpSp>
      <p:pic>
        <p:nvPicPr>
          <p:cNvPr id="18" name="Picture 1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52136" y="1623315"/>
            <a:ext cx="2780209" cy="13205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7590" y="0"/>
            <a:ext cx="1737384" cy="10287000"/>
            <a:chOff x="0" y="0"/>
            <a:chExt cx="2316512" cy="13716000"/>
          </a:xfrm>
        </p:grpSpPr>
        <p:pic>
          <p:nvPicPr>
            <p:cNvPr id="4" name="Picture 4"/>
            <p:cNvPicPr>
              <a:picLocks noChangeAspect="1"/>
            </p:cNvPicPr>
            <p:nvPr/>
          </p:nvPicPr>
          <p:blipFill>
            <a:blip r:embed="rId3"/>
            <a:srcRect l="69004" r="21495"/>
            <a:stretch>
              <a:fillRect/>
            </a:stretch>
          </p:blipFill>
          <p:spPr>
            <a:xfrm>
              <a:off x="0" y="0"/>
              <a:ext cx="2316512" cy="13716000"/>
            </a:xfrm>
            <a:prstGeom prst="rect">
              <a:avLst/>
            </a:prstGeom>
          </p:spPr>
        </p:pic>
      </p:grpSp>
      <p:pic>
        <p:nvPicPr>
          <p:cNvPr id="5" name="Picture 5"/>
          <p:cNvPicPr>
            <a:picLocks noChangeAspect="1"/>
          </p:cNvPicPr>
          <p:nvPr/>
        </p:nvPicPr>
        <p:blipFill>
          <a:blip r:embed="rId4"/>
          <a:srcRect l="40649" t="16411" r="40649" b="11732"/>
          <a:stretch>
            <a:fillRect/>
          </a:stretch>
        </p:blipFill>
        <p:spPr>
          <a:xfrm>
            <a:off x="11579733" y="3734420"/>
            <a:ext cx="2767980" cy="4400687"/>
          </a:xfrm>
          <a:prstGeom prst="rect">
            <a:avLst/>
          </a:prstGeom>
        </p:spPr>
      </p:pic>
      <p:grpSp>
        <p:nvGrpSpPr>
          <p:cNvPr id="6" name="Group 6"/>
          <p:cNvGrpSpPr/>
          <p:nvPr/>
        </p:nvGrpSpPr>
        <p:grpSpPr>
          <a:xfrm>
            <a:off x="13056286" y="2930075"/>
            <a:ext cx="3597080" cy="4778867"/>
            <a:chOff x="0" y="0"/>
            <a:chExt cx="4796106" cy="6371823"/>
          </a:xfrm>
        </p:grpSpPr>
        <p:pic>
          <p:nvPicPr>
            <p:cNvPr id="7" name="Picture 7"/>
            <p:cNvPicPr>
              <a:picLocks noChangeAspect="1"/>
            </p:cNvPicPr>
            <p:nvPr/>
          </p:nvPicPr>
          <p:blipFill>
            <a:blip r:embed="rId5"/>
            <a:srcRect l="28830" r="28830"/>
            <a:stretch>
              <a:fillRect/>
            </a:stretch>
          </p:blipFill>
          <p:spPr>
            <a:xfrm>
              <a:off x="0" y="0"/>
              <a:ext cx="4796106" cy="6371823"/>
            </a:xfrm>
            <a:prstGeom prst="rect">
              <a:avLst/>
            </a:prstGeom>
          </p:spPr>
        </p:pic>
      </p:grpSp>
      <p:pic>
        <p:nvPicPr>
          <p:cNvPr id="8" name="Picture 8"/>
          <p:cNvPicPr>
            <a:picLocks noChangeAspect="1"/>
          </p:cNvPicPr>
          <p:nvPr/>
        </p:nvPicPr>
        <p:blipFill>
          <a:blip r:embed="rId6"/>
          <a:srcRect/>
          <a:stretch>
            <a:fillRect/>
          </a:stretch>
        </p:blipFill>
        <p:spPr>
          <a:xfrm>
            <a:off x="16919832" y="9057671"/>
            <a:ext cx="716573" cy="716274"/>
          </a:xfrm>
          <a:prstGeom prst="rect">
            <a:avLst/>
          </a:prstGeom>
        </p:spPr>
      </p:pic>
      <p:sp>
        <p:nvSpPr>
          <p:cNvPr id="9" name="AutoShape 9"/>
          <p:cNvSpPr/>
          <p:nvPr/>
        </p:nvSpPr>
        <p:spPr>
          <a:xfrm>
            <a:off x="17044700" y="9377708"/>
            <a:ext cx="466836" cy="0"/>
          </a:xfrm>
          <a:prstGeom prst="line">
            <a:avLst/>
          </a:prstGeom>
          <a:ln w="76200" cap="flat">
            <a:solidFill>
              <a:srgbClr val="FFFFFF"/>
            </a:solidFill>
            <a:prstDash val="solid"/>
            <a:headEnd type="none" w="sm" len="sm"/>
            <a:tailEnd type="arrow" w="med" len="sm"/>
          </a:ln>
        </p:spPr>
      </p:sp>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98067" y="1081934"/>
            <a:ext cx="377673" cy="403929"/>
          </a:xfrm>
          <a:prstGeom prst="rect">
            <a:avLst/>
          </a:prstGeom>
        </p:spPr>
      </p:pic>
      <p:sp>
        <p:nvSpPr>
          <p:cNvPr id="11" name="AutoShape 11"/>
          <p:cNvSpPr/>
          <p:nvPr/>
        </p:nvSpPr>
        <p:spPr>
          <a:xfrm>
            <a:off x="2386903" y="1975844"/>
            <a:ext cx="6587647" cy="0"/>
          </a:xfrm>
          <a:prstGeom prst="line">
            <a:avLst/>
          </a:prstGeom>
          <a:ln w="47625" cap="flat">
            <a:solidFill>
              <a:srgbClr val="091D26"/>
            </a:solidFill>
            <a:prstDash val="solid"/>
            <a:headEnd type="none" w="sm" len="sm"/>
            <a:tailEnd type="none" w="sm" len="sm"/>
          </a:ln>
        </p:spPr>
      </p:sp>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903450" y="6747343"/>
            <a:ext cx="2564051" cy="746780"/>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0800000" flipV="1">
            <a:off x="11903450" y="4204412"/>
            <a:ext cx="1431915" cy="375878"/>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372800" y="1485863"/>
            <a:ext cx="2263605" cy="1075212"/>
          </a:xfrm>
          <a:prstGeom prst="rect">
            <a:avLst/>
          </a:prstGeom>
        </p:spPr>
      </p:pic>
      <p:sp>
        <p:nvSpPr>
          <p:cNvPr id="15" name="TextBox 15"/>
          <p:cNvSpPr txBox="1"/>
          <p:nvPr/>
        </p:nvSpPr>
        <p:spPr>
          <a:xfrm>
            <a:off x="2765276" y="702873"/>
            <a:ext cx="4870282" cy="1038225"/>
          </a:xfrm>
          <a:prstGeom prst="rect">
            <a:avLst/>
          </a:prstGeom>
        </p:spPr>
        <p:txBody>
          <a:bodyPr lIns="0" tIns="0" rIns="0" bIns="0" rtlCol="0" anchor="t">
            <a:spAutoFit/>
          </a:bodyPr>
          <a:lstStyle/>
          <a:p>
            <a:pPr>
              <a:lnSpc>
                <a:spcPts val="8400"/>
              </a:lnSpc>
              <a:spcBef>
                <a:spcPct val="0"/>
              </a:spcBef>
            </a:pPr>
            <a:r>
              <a:rPr lang="en-US" sz="6000">
                <a:solidFill>
                  <a:srgbClr val="091D26"/>
                </a:solidFill>
                <a:latin typeface="Raleway"/>
              </a:rPr>
              <a:t>Introduction</a:t>
            </a:r>
          </a:p>
        </p:txBody>
      </p:sp>
      <p:sp>
        <p:nvSpPr>
          <p:cNvPr id="16" name="TextBox 16"/>
          <p:cNvSpPr txBox="1"/>
          <p:nvPr/>
        </p:nvSpPr>
        <p:spPr>
          <a:xfrm>
            <a:off x="2198067" y="2234477"/>
            <a:ext cx="9053788" cy="590931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As we all know, road safety is considered as one of the most important safety precautions that have to be taken to save our lives.</a:t>
            </a:r>
          </a:p>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To ensure road surface quality it should be monitored continuously and repaired as necessary. </a:t>
            </a:r>
          </a:p>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Well maintained roads contribute a major portion to the country’s economy. </a:t>
            </a:r>
          </a:p>
          <a:p>
            <a:pPr marL="457200" indent="-457200">
              <a:buFont typeface="Arial" panose="020B0604020202020204" pitchFamily="34" charset="0"/>
              <a:buChar char="•"/>
            </a:pPr>
            <a:r>
              <a:rPr lang="en-US" sz="3200" b="0" i="0" dirty="0">
                <a:effectLst/>
                <a:latin typeface="Montserrat" panose="00000500000000000000" pitchFamily="2" charset="0"/>
                <a:cs typeface="Times New Roman" panose="02020603050405020304" pitchFamily="18" charset="0"/>
              </a:rPr>
              <a:t>One of the major problem is potholes on roads. The problem is more scary in rainy season.</a:t>
            </a:r>
            <a:endParaRPr lang="en-US" sz="3200" dirty="0">
              <a:effectLst/>
              <a:latin typeface="Montserrat" panose="00000500000000000000"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5443" y="0"/>
            <a:ext cx="18288000" cy="10287000"/>
          </a:xfrm>
          <a:prstGeom prst="rect">
            <a:avLst/>
          </a:prstGeom>
        </p:spPr>
      </p:pic>
      <p:sp>
        <p:nvSpPr>
          <p:cNvPr id="3" name="AutoShape 3"/>
          <p:cNvSpPr/>
          <p:nvPr/>
        </p:nvSpPr>
        <p:spPr>
          <a:xfrm>
            <a:off x="6069874" y="2213290"/>
            <a:ext cx="8694474"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030054" y="9204963"/>
            <a:ext cx="716573" cy="716274"/>
          </a:xfrm>
          <a:prstGeom prst="rect">
            <a:avLst/>
          </a:prstGeom>
        </p:spPr>
      </p:pic>
      <p:sp>
        <p:nvSpPr>
          <p:cNvPr id="5" name="AutoShape 5"/>
          <p:cNvSpPr/>
          <p:nvPr/>
        </p:nvSpPr>
        <p:spPr>
          <a:xfrm>
            <a:off x="15163800" y="9563100"/>
            <a:ext cx="466836" cy="0"/>
          </a:xfrm>
          <a:prstGeom prst="line">
            <a:avLst/>
          </a:prstGeom>
          <a:ln w="76200" cap="flat">
            <a:solidFill>
              <a:srgbClr val="FFFFFF"/>
            </a:solidFill>
            <a:prstDash val="solid"/>
            <a:headEnd type="none" w="sm" len="sm"/>
            <a:tailEnd type="arrow" w="med" len="sm"/>
          </a:ln>
        </p:spPr>
      </p:sp>
      <p:grpSp>
        <p:nvGrpSpPr>
          <p:cNvPr id="6" name="Group 6"/>
          <p:cNvGrpSpPr/>
          <p:nvPr/>
        </p:nvGrpSpPr>
        <p:grpSpPr>
          <a:xfrm>
            <a:off x="16550616" y="0"/>
            <a:ext cx="1737384" cy="10287000"/>
            <a:chOff x="0" y="0"/>
            <a:chExt cx="2316512" cy="13716000"/>
          </a:xfrm>
        </p:grpSpPr>
        <p:pic>
          <p:nvPicPr>
            <p:cNvPr id="7" name="Picture 7"/>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8" name="Picture 8"/>
          <p:cNvPicPr>
            <a:picLocks noChangeAspect="1"/>
          </p:cNvPicPr>
          <p:nvPr/>
        </p:nvPicPr>
        <p:blipFill>
          <a:blip r:embed="rId5"/>
          <a:srcRect l="34706" t="11732" r="44329" b="11732"/>
          <a:stretch>
            <a:fillRect/>
          </a:stretch>
        </p:blipFill>
        <p:spPr>
          <a:xfrm>
            <a:off x="2404115" y="3756860"/>
            <a:ext cx="2882915" cy="4354600"/>
          </a:xfrm>
          <a:prstGeom prst="rect">
            <a:avLst/>
          </a:prstGeom>
        </p:spPr>
      </p:pic>
      <p:grpSp>
        <p:nvGrpSpPr>
          <p:cNvPr id="9" name="Group 9"/>
          <p:cNvGrpSpPr/>
          <p:nvPr/>
        </p:nvGrpSpPr>
        <p:grpSpPr>
          <a:xfrm>
            <a:off x="648854" y="3024151"/>
            <a:ext cx="3355488" cy="4262158"/>
            <a:chOff x="0" y="0"/>
            <a:chExt cx="4473984" cy="5682877"/>
          </a:xfrm>
        </p:grpSpPr>
        <p:pic>
          <p:nvPicPr>
            <p:cNvPr id="10" name="Picture 10"/>
            <p:cNvPicPr>
              <a:picLocks noChangeAspect="1"/>
            </p:cNvPicPr>
            <p:nvPr/>
          </p:nvPicPr>
          <p:blipFill>
            <a:blip r:embed="rId6"/>
            <a:srcRect l="9132" r="53209"/>
            <a:stretch>
              <a:fillRect/>
            </a:stretch>
          </p:blipFill>
          <p:spPr>
            <a:xfrm>
              <a:off x="0" y="0"/>
              <a:ext cx="4473984" cy="5682877"/>
            </a:xfrm>
            <a:prstGeom prst="rect">
              <a:avLst/>
            </a:prstGeom>
          </p:spPr>
        </p:pic>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4006" y="6858528"/>
            <a:ext cx="1640465" cy="477785"/>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3629321" y="4377138"/>
            <a:ext cx="1330301" cy="349204"/>
          </a:xfrm>
          <a:prstGeom prst="rect">
            <a:avLst/>
          </a:prstGeom>
        </p:spPr>
      </p:pic>
      <p:sp>
        <p:nvSpPr>
          <p:cNvPr id="13" name="TextBox 13"/>
          <p:cNvSpPr txBox="1"/>
          <p:nvPr/>
        </p:nvSpPr>
        <p:spPr>
          <a:xfrm>
            <a:off x="6069874" y="1067650"/>
            <a:ext cx="6587647" cy="1038225"/>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Literature Survey</a:t>
            </a:r>
          </a:p>
        </p:txBody>
      </p:sp>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89217" y="7675143"/>
            <a:ext cx="1837121" cy="872632"/>
          </a:xfrm>
          <a:prstGeom prst="rect">
            <a:avLst/>
          </a:prstGeom>
        </p:spPr>
      </p:pic>
      <p:grpSp>
        <p:nvGrpSpPr>
          <p:cNvPr id="16" name="Group 15">
            <a:extLst>
              <a:ext uri="{FF2B5EF4-FFF2-40B4-BE49-F238E27FC236}">
                <a16:creationId xmlns:a16="http://schemas.microsoft.com/office/drawing/2014/main" id="{B444F24F-0FB8-29EA-AD54-028834D87078}"/>
              </a:ext>
            </a:extLst>
          </p:cNvPr>
          <p:cNvGrpSpPr/>
          <p:nvPr/>
        </p:nvGrpSpPr>
        <p:grpSpPr>
          <a:xfrm>
            <a:off x="5536921" y="2455989"/>
            <a:ext cx="10686287" cy="6573711"/>
            <a:chOff x="0" y="0"/>
            <a:chExt cx="8530125" cy="3941250"/>
          </a:xfrm>
        </p:grpSpPr>
        <p:sp>
          <p:nvSpPr>
            <p:cNvPr id="21" name="Shape 73">
              <a:extLst>
                <a:ext uri="{FF2B5EF4-FFF2-40B4-BE49-F238E27FC236}">
                  <a16:creationId xmlns:a16="http://schemas.microsoft.com/office/drawing/2014/main" id="{F61D4D47-7D02-5FF3-FC5F-025A3B59F6C7}"/>
                </a:ext>
              </a:extLst>
            </p:cNvPr>
            <p:cNvSpPr/>
            <p:nvPr/>
          </p:nvSpPr>
          <p:spPr>
            <a:xfrm>
              <a:off x="475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2" name="Shape 74">
              <a:extLst>
                <a:ext uri="{FF2B5EF4-FFF2-40B4-BE49-F238E27FC236}">
                  <a16:creationId xmlns:a16="http://schemas.microsoft.com/office/drawing/2014/main" id="{642C40DC-6520-F4FA-3A19-8E2E7C9F82D9}"/>
                </a:ext>
              </a:extLst>
            </p:cNvPr>
            <p:cNvSpPr/>
            <p:nvPr/>
          </p:nvSpPr>
          <p:spPr>
            <a:xfrm>
              <a:off x="1708875"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3" name="Shape 75">
              <a:extLst>
                <a:ext uri="{FF2B5EF4-FFF2-40B4-BE49-F238E27FC236}">
                  <a16:creationId xmlns:a16="http://schemas.microsoft.com/office/drawing/2014/main" id="{07A5AC7E-546B-5F3B-3CFB-1C6CF6ABF40A}"/>
                </a:ext>
              </a:extLst>
            </p:cNvPr>
            <p:cNvSpPr/>
            <p:nvPr/>
          </p:nvSpPr>
          <p:spPr>
            <a:xfrm>
              <a:off x="341300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4" name="Shape 76">
              <a:extLst>
                <a:ext uri="{FF2B5EF4-FFF2-40B4-BE49-F238E27FC236}">
                  <a16:creationId xmlns:a16="http://schemas.microsoft.com/office/drawing/2014/main" id="{12319E57-AAF6-1ACA-5D94-4F9E2FBCD8FF}"/>
                </a:ext>
              </a:extLst>
            </p:cNvPr>
            <p:cNvSpPr/>
            <p:nvPr/>
          </p:nvSpPr>
          <p:spPr>
            <a:xfrm>
              <a:off x="4262751"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5" name="Shape 77">
              <a:extLst>
                <a:ext uri="{FF2B5EF4-FFF2-40B4-BE49-F238E27FC236}">
                  <a16:creationId xmlns:a16="http://schemas.microsoft.com/office/drawing/2014/main" id="{34A93CF7-B0F3-6545-14A3-A9F5B4398756}"/>
                </a:ext>
              </a:extLst>
            </p:cNvPr>
            <p:cNvSpPr/>
            <p:nvPr/>
          </p:nvSpPr>
          <p:spPr>
            <a:xfrm>
              <a:off x="682125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6" name="Shape 78">
              <a:extLst>
                <a:ext uri="{FF2B5EF4-FFF2-40B4-BE49-F238E27FC236}">
                  <a16:creationId xmlns:a16="http://schemas.microsoft.com/office/drawing/2014/main" id="{D789F3AF-DE8B-EF7C-AFB6-BB6732CE396C}"/>
                </a:ext>
              </a:extLst>
            </p:cNvPr>
            <p:cNvSpPr/>
            <p:nvPr/>
          </p:nvSpPr>
          <p:spPr>
            <a:xfrm>
              <a:off x="8525375"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7" name="Shape 79">
              <a:extLst>
                <a:ext uri="{FF2B5EF4-FFF2-40B4-BE49-F238E27FC236}">
                  <a16:creationId xmlns:a16="http://schemas.microsoft.com/office/drawing/2014/main" id="{CA959DCF-11D6-6F13-1293-0C0A49810F6E}"/>
                </a:ext>
              </a:extLst>
            </p:cNvPr>
            <p:cNvSpPr/>
            <p:nvPr/>
          </p:nvSpPr>
          <p:spPr>
            <a:xfrm>
              <a:off x="0" y="475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8" name="Shape 80">
              <a:extLst>
                <a:ext uri="{FF2B5EF4-FFF2-40B4-BE49-F238E27FC236}">
                  <a16:creationId xmlns:a16="http://schemas.microsoft.com/office/drawing/2014/main" id="{4701634A-E8E4-DF57-7C83-50A076BD3CFD}"/>
                </a:ext>
              </a:extLst>
            </p:cNvPr>
            <p:cNvSpPr/>
            <p:nvPr/>
          </p:nvSpPr>
          <p:spPr>
            <a:xfrm>
              <a:off x="0" y="492375"/>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29" name="Shape 81">
              <a:extLst>
                <a:ext uri="{FF2B5EF4-FFF2-40B4-BE49-F238E27FC236}">
                  <a16:creationId xmlns:a16="http://schemas.microsoft.com/office/drawing/2014/main" id="{F6C5DE1D-D94C-75ED-21B4-EF8B9FDF6FEF}"/>
                </a:ext>
              </a:extLst>
            </p:cNvPr>
            <p:cNvSpPr/>
            <p:nvPr/>
          </p:nvSpPr>
          <p:spPr>
            <a:xfrm>
              <a:off x="0" y="143720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30" name="Shape 82">
              <a:extLst>
                <a:ext uri="{FF2B5EF4-FFF2-40B4-BE49-F238E27FC236}">
                  <a16:creationId xmlns:a16="http://schemas.microsoft.com/office/drawing/2014/main" id="{F9D72DBB-CE47-C3F5-D5DA-1C3B770CF42D}"/>
                </a:ext>
              </a:extLst>
            </p:cNvPr>
            <p:cNvSpPr/>
            <p:nvPr/>
          </p:nvSpPr>
          <p:spPr>
            <a:xfrm>
              <a:off x="0" y="253445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31" name="Shape 83">
              <a:extLst>
                <a:ext uri="{FF2B5EF4-FFF2-40B4-BE49-F238E27FC236}">
                  <a16:creationId xmlns:a16="http://schemas.microsoft.com/office/drawing/2014/main" id="{63BCB6A2-F260-6130-B98E-D81DC1A73DD6}"/>
                </a:ext>
              </a:extLst>
            </p:cNvPr>
            <p:cNvSpPr/>
            <p:nvPr/>
          </p:nvSpPr>
          <p:spPr>
            <a:xfrm>
              <a:off x="0" y="393650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32" name="Rectangle 31">
              <a:extLst>
                <a:ext uri="{FF2B5EF4-FFF2-40B4-BE49-F238E27FC236}">
                  <a16:creationId xmlns:a16="http://schemas.microsoft.com/office/drawing/2014/main" id="{CB7F4823-89A9-7656-009D-3AA918C8E7C4}"/>
                </a:ext>
              </a:extLst>
            </p:cNvPr>
            <p:cNvSpPr/>
            <p:nvPr/>
          </p:nvSpPr>
          <p:spPr>
            <a:xfrm>
              <a:off x="90475" y="97426"/>
              <a:ext cx="343732"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Title</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3" name="Rectangle 32">
              <a:extLst>
                <a:ext uri="{FF2B5EF4-FFF2-40B4-BE49-F238E27FC236}">
                  <a16:creationId xmlns:a16="http://schemas.microsoft.com/office/drawing/2014/main" id="{A4C2BB65-13BB-3BC3-DA6E-0519784DE70A}"/>
                </a:ext>
              </a:extLst>
            </p:cNvPr>
            <p:cNvSpPr/>
            <p:nvPr/>
          </p:nvSpPr>
          <p:spPr>
            <a:xfrm>
              <a:off x="1794600" y="97426"/>
              <a:ext cx="646925"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Authors</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4" name="Rectangle 33">
              <a:extLst>
                <a:ext uri="{FF2B5EF4-FFF2-40B4-BE49-F238E27FC236}">
                  <a16:creationId xmlns:a16="http://schemas.microsoft.com/office/drawing/2014/main" id="{3228AB12-A732-BD78-CA95-CB9B2F5D3CF1}"/>
                </a:ext>
              </a:extLst>
            </p:cNvPr>
            <p:cNvSpPr/>
            <p:nvPr/>
          </p:nvSpPr>
          <p:spPr>
            <a:xfrm>
              <a:off x="3498725" y="97426"/>
              <a:ext cx="403526"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Year </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5" name="Rectangle 34">
              <a:extLst>
                <a:ext uri="{FF2B5EF4-FFF2-40B4-BE49-F238E27FC236}">
                  <a16:creationId xmlns:a16="http://schemas.microsoft.com/office/drawing/2014/main" id="{174FBEF9-9DAA-32E3-5CF0-51BE1AF107F5}"/>
                </a:ext>
              </a:extLst>
            </p:cNvPr>
            <p:cNvSpPr/>
            <p:nvPr/>
          </p:nvSpPr>
          <p:spPr>
            <a:xfrm>
              <a:off x="3498725" y="249826"/>
              <a:ext cx="806039"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Published</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6" name="Rectangle 35">
              <a:extLst>
                <a:ext uri="{FF2B5EF4-FFF2-40B4-BE49-F238E27FC236}">
                  <a16:creationId xmlns:a16="http://schemas.microsoft.com/office/drawing/2014/main" id="{BA9951B5-2D68-D921-F2B3-C688AEE0FF1C}"/>
                </a:ext>
              </a:extLst>
            </p:cNvPr>
            <p:cNvSpPr/>
            <p:nvPr/>
          </p:nvSpPr>
          <p:spPr>
            <a:xfrm>
              <a:off x="4348476" y="97426"/>
              <a:ext cx="497271"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Merits</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7" name="Rectangle 36">
              <a:extLst>
                <a:ext uri="{FF2B5EF4-FFF2-40B4-BE49-F238E27FC236}">
                  <a16:creationId xmlns:a16="http://schemas.microsoft.com/office/drawing/2014/main" id="{22C5A986-6E3F-9F34-15E5-E9E8CC85ED89}"/>
                </a:ext>
              </a:extLst>
            </p:cNvPr>
            <p:cNvSpPr/>
            <p:nvPr/>
          </p:nvSpPr>
          <p:spPr>
            <a:xfrm>
              <a:off x="6906975" y="97426"/>
              <a:ext cx="722596"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Demerits</a:t>
              </a:r>
              <a:endParaRPr lang="en-IN" dirty="0">
                <a:solidFill>
                  <a:srgbClr val="000000"/>
                </a:solidFill>
                <a:effectLst/>
                <a:latin typeface="Montserrat" panose="00000500000000000000" pitchFamily="2" charset="0"/>
                <a:ea typeface="Calibri" panose="020F0502020204030204" pitchFamily="34" charset="0"/>
              </a:endParaRPr>
            </a:p>
          </p:txBody>
        </p:sp>
        <p:sp>
          <p:nvSpPr>
            <p:cNvPr id="38" name="Rectangle 37">
              <a:extLst>
                <a:ext uri="{FF2B5EF4-FFF2-40B4-BE49-F238E27FC236}">
                  <a16:creationId xmlns:a16="http://schemas.microsoft.com/office/drawing/2014/main" id="{BF674363-53FA-5A0F-BD81-2D7D02EC79DF}"/>
                </a:ext>
              </a:extLst>
            </p:cNvPr>
            <p:cNvSpPr/>
            <p:nvPr/>
          </p:nvSpPr>
          <p:spPr>
            <a:xfrm>
              <a:off x="90471" y="585031"/>
              <a:ext cx="1563069" cy="786559"/>
            </a:xfrm>
            <a:prstGeom prst="rect">
              <a:avLst/>
            </a:prstGeom>
            <a:ln>
              <a:noFill/>
            </a:ln>
          </p:spPr>
          <p:txBody>
            <a:bodyPr vert="horz" lIns="0" tIns="0" rIns="0" bIns="0" rtlCol="0">
              <a:noAutofit/>
            </a:bodyPr>
            <a:lstStyle/>
            <a:p>
              <a:pPr>
                <a:lnSpc>
                  <a:spcPct val="107000"/>
                </a:lnSpc>
                <a:spcAft>
                  <a:spcPts val="800"/>
                </a:spcAft>
              </a:pPr>
              <a:r>
                <a:rPr lang="en-US" sz="1400" dirty="0">
                  <a:solidFill>
                    <a:srgbClr val="000000"/>
                  </a:solidFill>
                  <a:effectLst/>
                  <a:latin typeface="Montserrat" panose="00000500000000000000" pitchFamily="2" charset="0"/>
                  <a:ea typeface="Calibri" panose="020F0502020204030204" pitchFamily="34" charset="0"/>
                </a:rPr>
                <a:t>Pothole Detection System Using Yolo V4 Algorithm</a:t>
              </a:r>
              <a:endParaRPr lang="en-IN" sz="1400" dirty="0">
                <a:solidFill>
                  <a:srgbClr val="000000"/>
                </a:solidFill>
                <a:effectLst/>
                <a:latin typeface="Montserrat" panose="00000500000000000000" pitchFamily="2" charset="0"/>
                <a:ea typeface="Calibri" panose="020F0502020204030204" pitchFamily="34" charset="0"/>
              </a:endParaRP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39" name="Rectangle 38">
              <a:extLst>
                <a:ext uri="{FF2B5EF4-FFF2-40B4-BE49-F238E27FC236}">
                  <a16:creationId xmlns:a16="http://schemas.microsoft.com/office/drawing/2014/main" id="{CB504765-634C-CC5D-ABA5-A63953281469}"/>
                </a:ext>
              </a:extLst>
            </p:cNvPr>
            <p:cNvSpPr/>
            <p:nvPr/>
          </p:nvSpPr>
          <p:spPr>
            <a:xfrm>
              <a:off x="3498725" y="585051"/>
              <a:ext cx="375656" cy="188704"/>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Arial" panose="020B0604020202020204" pitchFamily="34" charset="0"/>
                </a:rPr>
                <a:t>2022</a:t>
              </a:r>
              <a:endParaRPr lang="en-IN" dirty="0">
                <a:solidFill>
                  <a:srgbClr val="000000"/>
                </a:solidFill>
                <a:effectLst/>
                <a:latin typeface="Montserrat" panose="00000500000000000000" pitchFamily="2" charset="0"/>
                <a:ea typeface="Calibri" panose="020F0502020204030204" pitchFamily="34" charset="0"/>
              </a:endParaRPr>
            </a:p>
          </p:txBody>
        </p:sp>
        <p:sp>
          <p:nvSpPr>
            <p:cNvPr id="40" name="Rectangle 39">
              <a:extLst>
                <a:ext uri="{FF2B5EF4-FFF2-40B4-BE49-F238E27FC236}">
                  <a16:creationId xmlns:a16="http://schemas.microsoft.com/office/drawing/2014/main" id="{E1F49D89-8AD5-06C6-A826-8139D98D1F50}"/>
                </a:ext>
              </a:extLst>
            </p:cNvPr>
            <p:cNvSpPr/>
            <p:nvPr/>
          </p:nvSpPr>
          <p:spPr>
            <a:xfrm>
              <a:off x="4304764" y="548649"/>
              <a:ext cx="2530541" cy="830594"/>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Very quick to improve.</a:t>
              </a:r>
              <a:endParaRPr lang="en-IN" sz="14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Not affected by noise.</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41" name="Rectangle 40">
              <a:extLst>
                <a:ext uri="{FF2B5EF4-FFF2-40B4-BE49-F238E27FC236}">
                  <a16:creationId xmlns:a16="http://schemas.microsoft.com/office/drawing/2014/main" id="{D159F50A-BD8C-0C15-0C3D-F637D9DBEE81}"/>
                </a:ext>
              </a:extLst>
            </p:cNvPr>
            <p:cNvSpPr/>
            <p:nvPr/>
          </p:nvSpPr>
          <p:spPr>
            <a:xfrm>
              <a:off x="6866701" y="650651"/>
              <a:ext cx="1658674" cy="876315"/>
            </a:xfrm>
            <a:prstGeom prst="rect">
              <a:avLst/>
            </a:prstGeom>
            <a:ln>
              <a:noFill/>
            </a:ln>
          </p:spPr>
          <p:txBody>
            <a:bodyPr vert="horz" lIns="0" tIns="0" rIns="0" bIns="0" rtlCol="0">
              <a:noAutofit/>
            </a:bodyPr>
            <a:lstStyle/>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May be subject to false positives and false negatives.</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42" name="Rectangle 41">
              <a:extLst>
                <a:ext uri="{FF2B5EF4-FFF2-40B4-BE49-F238E27FC236}">
                  <a16:creationId xmlns:a16="http://schemas.microsoft.com/office/drawing/2014/main" id="{4DD6501F-C1BD-9A4B-B79F-A063F872084B}"/>
                </a:ext>
              </a:extLst>
            </p:cNvPr>
            <p:cNvSpPr/>
            <p:nvPr/>
          </p:nvSpPr>
          <p:spPr>
            <a:xfrm>
              <a:off x="90473" y="1529849"/>
              <a:ext cx="1660892" cy="779011"/>
            </a:xfrm>
            <a:prstGeom prst="rect">
              <a:avLst/>
            </a:prstGeom>
            <a:ln>
              <a:noFill/>
            </a:ln>
          </p:spPr>
          <p:txBody>
            <a:bodyPr vert="horz" lIns="0" tIns="0" rIns="0" bIns="0" rtlCol="0">
              <a:noAutofit/>
            </a:bodyPr>
            <a:lstStyle/>
            <a:p>
              <a:pPr>
                <a:lnSpc>
                  <a:spcPct val="107000"/>
                </a:lnSpc>
                <a:spcAft>
                  <a:spcPts val="800"/>
                </a:spcAft>
              </a:pPr>
              <a:r>
                <a:rPr lang="en-US" sz="1400" dirty="0">
                  <a:solidFill>
                    <a:srgbClr val="000000"/>
                  </a:solidFill>
                  <a:effectLst/>
                  <a:latin typeface="Montserrat" panose="00000500000000000000" pitchFamily="2" charset="0"/>
                  <a:ea typeface="Calibri" panose="020F0502020204030204" pitchFamily="34" charset="0"/>
                </a:rPr>
                <a:t>Detection of Roads Potholes using YOLOv4</a:t>
              </a:r>
              <a:endParaRPr lang="en-IN" sz="1400" dirty="0">
                <a:solidFill>
                  <a:srgbClr val="000000"/>
                </a:solidFill>
                <a:effectLst/>
                <a:latin typeface="Montserrat" panose="00000500000000000000" pitchFamily="2" charset="0"/>
                <a:ea typeface="Calibri" panose="020F0502020204030204" pitchFamily="34" charset="0"/>
              </a:endParaRP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43" name="Rectangle 42">
              <a:extLst>
                <a:ext uri="{FF2B5EF4-FFF2-40B4-BE49-F238E27FC236}">
                  <a16:creationId xmlns:a16="http://schemas.microsoft.com/office/drawing/2014/main" id="{3229219C-A171-2B78-D2A6-C25BEA236D17}"/>
                </a:ext>
              </a:extLst>
            </p:cNvPr>
            <p:cNvSpPr/>
            <p:nvPr/>
          </p:nvSpPr>
          <p:spPr>
            <a:xfrm>
              <a:off x="1771739" y="1735616"/>
              <a:ext cx="1876421" cy="188704"/>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Mohd Omar, Pradeep Kumar</a:t>
              </a:r>
            </a:p>
          </p:txBody>
        </p:sp>
        <p:sp>
          <p:nvSpPr>
            <p:cNvPr id="44" name="Rectangle 43">
              <a:extLst>
                <a:ext uri="{FF2B5EF4-FFF2-40B4-BE49-F238E27FC236}">
                  <a16:creationId xmlns:a16="http://schemas.microsoft.com/office/drawing/2014/main" id="{255182B5-3AEE-C254-6A7B-B1E419384193}"/>
                </a:ext>
              </a:extLst>
            </p:cNvPr>
            <p:cNvSpPr/>
            <p:nvPr/>
          </p:nvSpPr>
          <p:spPr>
            <a:xfrm>
              <a:off x="3498725" y="1529875"/>
              <a:ext cx="375656" cy="188704"/>
            </a:xfrm>
            <a:prstGeom prst="rect">
              <a:avLst/>
            </a:prstGeom>
            <a:ln>
              <a:noFill/>
            </a:ln>
          </p:spPr>
          <p:txBody>
            <a:bodyPr vert="horz" lIns="0" tIns="0" rIns="0" bIns="0" rtlCol="0">
              <a:noAutofit/>
            </a:bodyPr>
            <a:lstStyle/>
            <a:p>
              <a:pPr>
                <a:lnSpc>
                  <a:spcPct val="107000"/>
                </a:lnSpc>
                <a:spcAft>
                  <a:spcPts val="800"/>
                </a:spcAft>
              </a:pPr>
              <a:r>
                <a:rPr lang="en-IN" sz="1600" dirty="0">
                  <a:solidFill>
                    <a:srgbClr val="000000"/>
                  </a:solidFill>
                  <a:effectLst/>
                  <a:latin typeface="Montserrat" panose="00000500000000000000" pitchFamily="2" charset="0"/>
                  <a:ea typeface="Arial" panose="020B0604020202020204" pitchFamily="34" charset="0"/>
                </a:rPr>
                <a:t>2021</a:t>
              </a:r>
              <a:endParaRPr lang="en-IN" sz="2000" dirty="0">
                <a:solidFill>
                  <a:srgbClr val="000000"/>
                </a:solidFill>
                <a:effectLst/>
                <a:latin typeface="Montserrat" panose="00000500000000000000" pitchFamily="2" charset="0"/>
                <a:ea typeface="Calibri" panose="020F0502020204030204" pitchFamily="34" charset="0"/>
              </a:endParaRPr>
            </a:p>
          </p:txBody>
        </p:sp>
        <p:sp>
          <p:nvSpPr>
            <p:cNvPr id="45" name="Rectangle 44">
              <a:extLst>
                <a:ext uri="{FF2B5EF4-FFF2-40B4-BE49-F238E27FC236}">
                  <a16:creationId xmlns:a16="http://schemas.microsoft.com/office/drawing/2014/main" id="{3625BDDD-0348-2805-64A4-1B3CD1FFA936}"/>
                </a:ext>
              </a:extLst>
            </p:cNvPr>
            <p:cNvSpPr/>
            <p:nvPr/>
          </p:nvSpPr>
          <p:spPr>
            <a:xfrm>
              <a:off x="4329421" y="1459676"/>
              <a:ext cx="2422063" cy="849184"/>
            </a:xfrm>
            <a:prstGeom prst="rect">
              <a:avLst/>
            </a:prstGeom>
            <a:ln>
              <a:noFill/>
            </a:ln>
          </p:spPr>
          <p:txBody>
            <a:bodyPr vert="horz" lIns="0" tIns="0" rIns="0" bIns="0" rtlCol="0">
              <a:noAutofit/>
            </a:bodyPr>
            <a:lstStyle/>
            <a:p>
              <a:pPr marL="228600" indent="-228600">
                <a:lnSpc>
                  <a:spcPct val="107000"/>
                </a:lnSpc>
                <a:buFont typeface="Arial" panose="020B0604020202020204" pitchFamily="34" charset="0"/>
                <a:buChar char="•"/>
              </a:pPr>
              <a:r>
                <a:rPr lang="en-US" sz="1400" dirty="0">
                  <a:solidFill>
                    <a:srgbClr val="000000"/>
                  </a:solidFill>
                  <a:effectLst/>
                  <a:latin typeface="Montserrat" panose="00000500000000000000" pitchFamily="2" charset="0"/>
                  <a:ea typeface="Calibri" panose="020F0502020204030204" pitchFamily="34" charset="0"/>
                </a:rPr>
                <a:t>Improved signal to noise ratio with a better detection with noise.</a:t>
              </a:r>
              <a:endParaRPr lang="en-IN" sz="1400" dirty="0">
                <a:solidFill>
                  <a:srgbClr val="000000"/>
                </a:solidFill>
                <a:effectLst/>
                <a:latin typeface="Montserrat" panose="00000500000000000000" pitchFamily="2" charset="0"/>
                <a:ea typeface="Calibri" panose="020F0502020204030204" pitchFamily="34" charset="0"/>
              </a:endParaRPr>
            </a:p>
            <a:p>
              <a:pPr marL="228600" indent="-228600">
                <a:lnSpc>
                  <a:spcPct val="107000"/>
                </a:lnSpc>
                <a:spcAft>
                  <a:spcPts val="800"/>
                </a:spcAft>
                <a:buFont typeface="Arial" panose="020B0604020202020204" pitchFamily="34" charset="0"/>
                <a:buChar char="•"/>
              </a:pPr>
              <a:r>
                <a:rPr lang="en-US" sz="1400" dirty="0">
                  <a:solidFill>
                    <a:srgbClr val="000000"/>
                  </a:solidFill>
                  <a:effectLst/>
                  <a:latin typeface="Montserrat" panose="00000500000000000000" pitchFamily="2" charset="0"/>
                  <a:ea typeface="Calibri" panose="020F0502020204030204" pitchFamily="34" charset="0"/>
                </a:rPr>
                <a:t>Quick response time.</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46" name="Rectangle 45">
              <a:extLst>
                <a:ext uri="{FF2B5EF4-FFF2-40B4-BE49-F238E27FC236}">
                  <a16:creationId xmlns:a16="http://schemas.microsoft.com/office/drawing/2014/main" id="{958FBD59-5A02-C2AA-9238-2AFE4C5C0818}"/>
                </a:ext>
              </a:extLst>
            </p:cNvPr>
            <p:cNvSpPr/>
            <p:nvPr/>
          </p:nvSpPr>
          <p:spPr>
            <a:xfrm>
              <a:off x="6850547" y="1575596"/>
              <a:ext cx="1538981" cy="733264"/>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Sensitive to noise.</a:t>
              </a:r>
              <a:endParaRPr lang="en-IN" sz="14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May be inaccurate.</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47" name="Rectangle 46">
              <a:extLst>
                <a:ext uri="{FF2B5EF4-FFF2-40B4-BE49-F238E27FC236}">
                  <a16:creationId xmlns:a16="http://schemas.microsoft.com/office/drawing/2014/main" id="{BBC3C427-6B1E-FA38-3314-654F6757AB49}"/>
                </a:ext>
              </a:extLst>
            </p:cNvPr>
            <p:cNvSpPr/>
            <p:nvPr/>
          </p:nvSpPr>
          <p:spPr>
            <a:xfrm>
              <a:off x="197150" y="2736426"/>
              <a:ext cx="1159243" cy="696615"/>
            </a:xfrm>
            <a:prstGeom prst="rect">
              <a:avLst/>
            </a:prstGeom>
            <a:ln>
              <a:noFill/>
            </a:ln>
          </p:spPr>
          <p:txBody>
            <a:bodyPr vert="horz" lIns="0" tIns="0" rIns="0" bIns="0" rtlCol="0">
              <a:noAutofit/>
            </a:bodyPr>
            <a:lstStyle/>
            <a:p>
              <a:pPr>
                <a:lnSpc>
                  <a:spcPct val="107000"/>
                </a:lnSpc>
                <a:spcAft>
                  <a:spcPts val="800"/>
                </a:spcAft>
              </a:pPr>
              <a:r>
                <a:rPr lang="en-US" sz="1400" dirty="0">
                  <a:solidFill>
                    <a:srgbClr val="000000"/>
                  </a:solidFill>
                  <a:effectLst/>
                  <a:latin typeface="Montserrat" panose="00000500000000000000" pitchFamily="2" charset="0"/>
                  <a:ea typeface="Calibri" panose="020F0502020204030204" pitchFamily="34" charset="0"/>
                </a:rPr>
                <a:t>Pothole Detection using Machine Learning</a:t>
              </a:r>
              <a:endParaRPr lang="en-IN" sz="1400" dirty="0">
                <a:solidFill>
                  <a:srgbClr val="000000"/>
                </a:solidFill>
                <a:effectLst/>
                <a:latin typeface="Montserrat" panose="00000500000000000000" pitchFamily="2" charset="0"/>
                <a:ea typeface="Calibri" panose="020F0502020204030204" pitchFamily="34" charset="0"/>
              </a:endParaRP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48" name="Rectangle 47">
              <a:extLst>
                <a:ext uri="{FF2B5EF4-FFF2-40B4-BE49-F238E27FC236}">
                  <a16:creationId xmlns:a16="http://schemas.microsoft.com/office/drawing/2014/main" id="{CFF1ABCB-B12B-81D6-C821-C98319B568D3}"/>
                </a:ext>
              </a:extLst>
            </p:cNvPr>
            <p:cNvSpPr/>
            <p:nvPr/>
          </p:nvSpPr>
          <p:spPr>
            <a:xfrm>
              <a:off x="1794600" y="2627125"/>
              <a:ext cx="1445363" cy="771453"/>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Hyunwoo Song, Kihoon Baek and Yungcheol Byun</a:t>
              </a: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49" name="Rectangle 48">
              <a:extLst>
                <a:ext uri="{FF2B5EF4-FFF2-40B4-BE49-F238E27FC236}">
                  <a16:creationId xmlns:a16="http://schemas.microsoft.com/office/drawing/2014/main" id="{834F2BA7-EC38-5DB3-45F7-A0255C2EA977}"/>
                </a:ext>
              </a:extLst>
            </p:cNvPr>
            <p:cNvSpPr/>
            <p:nvPr/>
          </p:nvSpPr>
          <p:spPr>
            <a:xfrm>
              <a:off x="3498725" y="2627125"/>
              <a:ext cx="375656" cy="188704"/>
            </a:xfrm>
            <a:prstGeom prst="rect">
              <a:avLst/>
            </a:prstGeom>
            <a:ln>
              <a:noFill/>
            </a:ln>
          </p:spPr>
          <p:txBody>
            <a:bodyPr vert="horz" lIns="0" tIns="0" rIns="0" bIns="0" rtlCol="0">
              <a:noAutofit/>
            </a:bodyPr>
            <a:lstStyle/>
            <a:p>
              <a:pPr>
                <a:lnSpc>
                  <a:spcPct val="107000"/>
                </a:lnSpc>
                <a:spcAft>
                  <a:spcPts val="800"/>
                </a:spcAft>
              </a:pPr>
              <a:r>
                <a:rPr lang="en-IN" sz="1600" dirty="0">
                  <a:solidFill>
                    <a:srgbClr val="000000"/>
                  </a:solidFill>
                  <a:effectLst/>
                  <a:latin typeface="Montserrat" panose="00000500000000000000" pitchFamily="2" charset="0"/>
                  <a:ea typeface="Arial" panose="020B0604020202020204" pitchFamily="34" charset="0"/>
                </a:rPr>
                <a:t>2018</a:t>
              </a:r>
              <a:endParaRPr lang="en-IN" sz="2000" dirty="0">
                <a:solidFill>
                  <a:srgbClr val="000000"/>
                </a:solidFill>
                <a:effectLst/>
                <a:latin typeface="Montserrat" panose="00000500000000000000" pitchFamily="2" charset="0"/>
                <a:ea typeface="Calibri" panose="020F0502020204030204" pitchFamily="34" charset="0"/>
              </a:endParaRPr>
            </a:p>
          </p:txBody>
        </p:sp>
        <p:sp>
          <p:nvSpPr>
            <p:cNvPr id="50" name="Rectangle 49">
              <a:extLst>
                <a:ext uri="{FF2B5EF4-FFF2-40B4-BE49-F238E27FC236}">
                  <a16:creationId xmlns:a16="http://schemas.microsoft.com/office/drawing/2014/main" id="{04E80332-6FA9-44A6-B53C-D62687A4C948}"/>
                </a:ext>
              </a:extLst>
            </p:cNvPr>
            <p:cNvSpPr/>
            <p:nvPr/>
          </p:nvSpPr>
          <p:spPr>
            <a:xfrm>
              <a:off x="4381606" y="2682287"/>
              <a:ext cx="1901615" cy="975377"/>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Simple detection of edges and their orientation.</a:t>
              </a:r>
              <a:endParaRPr lang="en-IN" sz="14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Detect object at distance.</a:t>
              </a:r>
              <a:endParaRPr lang="en-IN" sz="1400" dirty="0">
                <a:solidFill>
                  <a:srgbClr val="000000"/>
                </a:solidFill>
                <a:effectLst/>
                <a:latin typeface="Montserrat" panose="00000500000000000000" pitchFamily="2" charset="0"/>
                <a:ea typeface="Calibri" panose="020F0502020204030204" pitchFamily="34" charset="0"/>
              </a:endParaRP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51" name="Rectangle 50">
              <a:extLst>
                <a:ext uri="{FF2B5EF4-FFF2-40B4-BE49-F238E27FC236}">
                  <a16:creationId xmlns:a16="http://schemas.microsoft.com/office/drawing/2014/main" id="{441A779A-31E6-C181-960C-5677E295F6AF}"/>
                </a:ext>
              </a:extLst>
            </p:cNvPr>
            <p:cNvSpPr/>
            <p:nvPr/>
          </p:nvSpPr>
          <p:spPr>
            <a:xfrm>
              <a:off x="6895267" y="2589837"/>
              <a:ext cx="1357393" cy="573330"/>
            </a:xfrm>
            <a:prstGeom prst="rect">
              <a:avLst/>
            </a:prstGeom>
            <a:ln>
              <a:noFill/>
            </a:ln>
          </p:spPr>
          <p:txBody>
            <a:bodyPr vert="horz" lIns="0" tIns="0" rIns="0" bIns="0" rtlCol="0">
              <a:noAutofit/>
            </a:bodyPr>
            <a:lstStyle/>
            <a:p>
              <a:pPr marL="228600" indent="-228600">
                <a:lnSpc>
                  <a:spcPct val="107000"/>
                </a:lnSpc>
                <a:spcAft>
                  <a:spcPts val="800"/>
                </a:spcAft>
                <a:buFont typeface="Arial" panose="020B0604020202020204" pitchFamily="34" charset="0"/>
                <a:buChar char="•"/>
              </a:pPr>
              <a:r>
                <a:rPr lang="en-US" sz="1400" dirty="0">
                  <a:solidFill>
                    <a:srgbClr val="000000"/>
                  </a:solidFill>
                  <a:effectLst/>
                  <a:latin typeface="Montserrat" panose="00000500000000000000" pitchFamily="2" charset="0"/>
                  <a:ea typeface="Calibri" panose="020F0502020204030204" pitchFamily="34" charset="0"/>
                </a:rPr>
                <a:t>May not detect all objects</a:t>
              </a:r>
              <a:endParaRPr lang="en-IN" sz="1400" dirty="0">
                <a:solidFill>
                  <a:srgbClr val="000000"/>
                </a:solidFill>
                <a:effectLst/>
                <a:latin typeface="Montserrat" panose="00000500000000000000" pitchFamily="2" charset="0"/>
                <a:ea typeface="Calibri" panose="020F0502020204030204" pitchFamily="34" charset="0"/>
              </a:endParaRPr>
            </a:p>
          </p:txBody>
        </p:sp>
      </p:grpSp>
      <p:sp>
        <p:nvSpPr>
          <p:cNvPr id="53" name="TextBox 52">
            <a:extLst>
              <a:ext uri="{FF2B5EF4-FFF2-40B4-BE49-F238E27FC236}">
                <a16:creationId xmlns:a16="http://schemas.microsoft.com/office/drawing/2014/main" id="{54A4087B-38DB-B174-FA99-AF8337695462}"/>
              </a:ext>
            </a:extLst>
          </p:cNvPr>
          <p:cNvSpPr txBox="1"/>
          <p:nvPr/>
        </p:nvSpPr>
        <p:spPr>
          <a:xfrm>
            <a:off x="7776939" y="3385539"/>
            <a:ext cx="1809724" cy="1564787"/>
          </a:xfrm>
          <a:prstGeom prst="rect">
            <a:avLst/>
          </a:prstGeom>
          <a:noFill/>
        </p:spPr>
        <p:txBody>
          <a:bodyPr wrap="square">
            <a:sp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Kshitija Chavan, Chinmay Chawathe, Vatsal Dhabalia, Amruta Sankhe</a:t>
            </a: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38100"/>
            <a:ext cx="18288000" cy="10325100"/>
          </a:xfrm>
          <a:prstGeom prst="rect">
            <a:avLst/>
          </a:prstGeom>
        </p:spPr>
      </p:pic>
      <p:sp>
        <p:nvSpPr>
          <p:cNvPr id="3" name="AutoShape 3"/>
          <p:cNvSpPr/>
          <p:nvPr/>
        </p:nvSpPr>
        <p:spPr>
          <a:xfrm>
            <a:off x="6069874" y="2213290"/>
            <a:ext cx="8694474"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030054" y="9204963"/>
            <a:ext cx="716573" cy="716274"/>
          </a:xfrm>
          <a:prstGeom prst="rect">
            <a:avLst/>
          </a:prstGeom>
        </p:spPr>
      </p:pic>
      <p:sp>
        <p:nvSpPr>
          <p:cNvPr id="5" name="AutoShape 5"/>
          <p:cNvSpPr/>
          <p:nvPr/>
        </p:nvSpPr>
        <p:spPr>
          <a:xfrm>
            <a:off x="15163800" y="9563100"/>
            <a:ext cx="466836" cy="0"/>
          </a:xfrm>
          <a:prstGeom prst="line">
            <a:avLst/>
          </a:prstGeom>
          <a:ln w="76200" cap="flat">
            <a:solidFill>
              <a:srgbClr val="FFFFFF"/>
            </a:solidFill>
            <a:prstDash val="solid"/>
            <a:headEnd type="none" w="sm" len="sm"/>
            <a:tailEnd type="arrow" w="med" len="sm"/>
          </a:ln>
        </p:spPr>
      </p:sp>
      <p:grpSp>
        <p:nvGrpSpPr>
          <p:cNvPr id="6" name="Group 6"/>
          <p:cNvGrpSpPr/>
          <p:nvPr/>
        </p:nvGrpSpPr>
        <p:grpSpPr>
          <a:xfrm>
            <a:off x="16582958" y="0"/>
            <a:ext cx="1737384" cy="10287000"/>
            <a:chOff x="0" y="0"/>
            <a:chExt cx="2316512" cy="13716000"/>
          </a:xfrm>
        </p:grpSpPr>
        <p:pic>
          <p:nvPicPr>
            <p:cNvPr id="7" name="Picture 7"/>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8" name="Picture 8"/>
          <p:cNvPicPr>
            <a:picLocks noChangeAspect="1"/>
          </p:cNvPicPr>
          <p:nvPr/>
        </p:nvPicPr>
        <p:blipFill>
          <a:blip r:embed="rId5"/>
          <a:srcRect l="34706" t="11732" r="44329" b="11732"/>
          <a:stretch>
            <a:fillRect/>
          </a:stretch>
        </p:blipFill>
        <p:spPr>
          <a:xfrm>
            <a:off x="2404115" y="3756860"/>
            <a:ext cx="2882915" cy="4354600"/>
          </a:xfrm>
          <a:prstGeom prst="rect">
            <a:avLst/>
          </a:prstGeom>
        </p:spPr>
      </p:pic>
      <p:grpSp>
        <p:nvGrpSpPr>
          <p:cNvPr id="9" name="Group 9"/>
          <p:cNvGrpSpPr/>
          <p:nvPr/>
        </p:nvGrpSpPr>
        <p:grpSpPr>
          <a:xfrm>
            <a:off x="726074" y="3026458"/>
            <a:ext cx="3355488" cy="4262158"/>
            <a:chOff x="0" y="0"/>
            <a:chExt cx="4473984" cy="5682877"/>
          </a:xfrm>
        </p:grpSpPr>
        <p:pic>
          <p:nvPicPr>
            <p:cNvPr id="10" name="Picture 10"/>
            <p:cNvPicPr>
              <a:picLocks noChangeAspect="1"/>
            </p:cNvPicPr>
            <p:nvPr/>
          </p:nvPicPr>
          <p:blipFill>
            <a:blip r:embed="rId6"/>
            <a:srcRect l="9132" r="53209"/>
            <a:stretch>
              <a:fillRect/>
            </a:stretch>
          </p:blipFill>
          <p:spPr>
            <a:xfrm>
              <a:off x="0" y="0"/>
              <a:ext cx="4473984" cy="5682877"/>
            </a:xfrm>
            <a:prstGeom prst="rect">
              <a:avLst/>
            </a:prstGeom>
          </p:spPr>
        </p:pic>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4006" y="6858528"/>
            <a:ext cx="1640465" cy="477785"/>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3629321" y="4377138"/>
            <a:ext cx="1330301" cy="349204"/>
          </a:xfrm>
          <a:prstGeom prst="rect">
            <a:avLst/>
          </a:prstGeom>
        </p:spPr>
      </p:pic>
      <p:sp>
        <p:nvSpPr>
          <p:cNvPr id="13" name="TextBox 13"/>
          <p:cNvSpPr txBox="1"/>
          <p:nvPr/>
        </p:nvSpPr>
        <p:spPr>
          <a:xfrm>
            <a:off x="6069874" y="1067650"/>
            <a:ext cx="6587647" cy="1038225"/>
          </a:xfrm>
          <a:prstGeom prst="rect">
            <a:avLst/>
          </a:prstGeom>
        </p:spPr>
        <p:txBody>
          <a:bodyPr lIns="0" tIns="0" rIns="0" bIns="0" rtlCol="0" anchor="t">
            <a:spAutoFit/>
          </a:bodyPr>
          <a:lstStyle/>
          <a:p>
            <a:pPr>
              <a:lnSpc>
                <a:spcPts val="8400"/>
              </a:lnSpc>
              <a:spcBef>
                <a:spcPct val="0"/>
              </a:spcBef>
            </a:pPr>
            <a:r>
              <a:rPr lang="en-US" sz="6000">
                <a:solidFill>
                  <a:srgbClr val="091D26"/>
                </a:solidFill>
                <a:latin typeface="Raleway"/>
              </a:rPr>
              <a:t>Literature Survey</a:t>
            </a:r>
          </a:p>
        </p:txBody>
      </p:sp>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89217" y="7675143"/>
            <a:ext cx="1837121" cy="872632"/>
          </a:xfrm>
          <a:prstGeom prst="rect">
            <a:avLst/>
          </a:prstGeom>
        </p:spPr>
      </p:pic>
      <p:grpSp>
        <p:nvGrpSpPr>
          <p:cNvPr id="158" name="Group 157">
            <a:extLst>
              <a:ext uri="{FF2B5EF4-FFF2-40B4-BE49-F238E27FC236}">
                <a16:creationId xmlns:a16="http://schemas.microsoft.com/office/drawing/2014/main" id="{A2D5EA99-40C3-CCAD-F275-DA82C1807102}"/>
              </a:ext>
            </a:extLst>
          </p:cNvPr>
          <p:cNvGrpSpPr/>
          <p:nvPr/>
        </p:nvGrpSpPr>
        <p:grpSpPr>
          <a:xfrm>
            <a:off x="5519678" y="2390317"/>
            <a:ext cx="10750163" cy="6486983"/>
            <a:chOff x="0" y="0"/>
            <a:chExt cx="8687011" cy="3941250"/>
          </a:xfrm>
        </p:grpSpPr>
        <p:sp>
          <p:nvSpPr>
            <p:cNvPr id="159" name="Shape 73">
              <a:extLst>
                <a:ext uri="{FF2B5EF4-FFF2-40B4-BE49-F238E27FC236}">
                  <a16:creationId xmlns:a16="http://schemas.microsoft.com/office/drawing/2014/main" id="{2106E6A1-71E6-B4F3-4AA6-AF7926784925}"/>
                </a:ext>
              </a:extLst>
            </p:cNvPr>
            <p:cNvSpPr/>
            <p:nvPr/>
          </p:nvSpPr>
          <p:spPr>
            <a:xfrm>
              <a:off x="475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0" name="Shape 74">
              <a:extLst>
                <a:ext uri="{FF2B5EF4-FFF2-40B4-BE49-F238E27FC236}">
                  <a16:creationId xmlns:a16="http://schemas.microsoft.com/office/drawing/2014/main" id="{E50F5429-A0BB-4B92-203E-732A2C70DA61}"/>
                </a:ext>
              </a:extLst>
            </p:cNvPr>
            <p:cNvSpPr/>
            <p:nvPr/>
          </p:nvSpPr>
          <p:spPr>
            <a:xfrm>
              <a:off x="1708875"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1" name="Shape 75">
              <a:extLst>
                <a:ext uri="{FF2B5EF4-FFF2-40B4-BE49-F238E27FC236}">
                  <a16:creationId xmlns:a16="http://schemas.microsoft.com/office/drawing/2014/main" id="{DFFB43FF-1B87-60EB-9179-1F03A8E3B9DF}"/>
                </a:ext>
              </a:extLst>
            </p:cNvPr>
            <p:cNvSpPr/>
            <p:nvPr/>
          </p:nvSpPr>
          <p:spPr>
            <a:xfrm>
              <a:off x="341300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2" name="Shape 76">
              <a:extLst>
                <a:ext uri="{FF2B5EF4-FFF2-40B4-BE49-F238E27FC236}">
                  <a16:creationId xmlns:a16="http://schemas.microsoft.com/office/drawing/2014/main" id="{D4922433-9E83-6E81-2C6B-8B930413AAD8}"/>
                </a:ext>
              </a:extLst>
            </p:cNvPr>
            <p:cNvSpPr/>
            <p:nvPr/>
          </p:nvSpPr>
          <p:spPr>
            <a:xfrm>
              <a:off x="4262751"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3" name="Shape 77">
              <a:extLst>
                <a:ext uri="{FF2B5EF4-FFF2-40B4-BE49-F238E27FC236}">
                  <a16:creationId xmlns:a16="http://schemas.microsoft.com/office/drawing/2014/main" id="{AF91ADE5-C56A-7475-7F59-F62589885AE4}"/>
                </a:ext>
              </a:extLst>
            </p:cNvPr>
            <p:cNvSpPr/>
            <p:nvPr/>
          </p:nvSpPr>
          <p:spPr>
            <a:xfrm>
              <a:off x="6821250"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4" name="Shape 78">
              <a:extLst>
                <a:ext uri="{FF2B5EF4-FFF2-40B4-BE49-F238E27FC236}">
                  <a16:creationId xmlns:a16="http://schemas.microsoft.com/office/drawing/2014/main" id="{728D8B33-567F-675E-1E7D-9BC574383AF2}"/>
                </a:ext>
              </a:extLst>
            </p:cNvPr>
            <p:cNvSpPr/>
            <p:nvPr/>
          </p:nvSpPr>
          <p:spPr>
            <a:xfrm>
              <a:off x="8525375" y="0"/>
              <a:ext cx="0" cy="3941250"/>
            </a:xfrm>
            <a:custGeom>
              <a:avLst/>
              <a:gdLst/>
              <a:ahLst/>
              <a:cxnLst/>
              <a:rect l="0" t="0" r="0" b="0"/>
              <a:pathLst>
                <a:path h="3941250">
                  <a:moveTo>
                    <a:pt x="0" y="0"/>
                  </a:moveTo>
                  <a:lnTo>
                    <a:pt x="0" y="394125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5" name="Shape 79">
              <a:extLst>
                <a:ext uri="{FF2B5EF4-FFF2-40B4-BE49-F238E27FC236}">
                  <a16:creationId xmlns:a16="http://schemas.microsoft.com/office/drawing/2014/main" id="{74C1CE25-E724-81DD-FA3B-7D677C3A3CCC}"/>
                </a:ext>
              </a:extLst>
            </p:cNvPr>
            <p:cNvSpPr/>
            <p:nvPr/>
          </p:nvSpPr>
          <p:spPr>
            <a:xfrm>
              <a:off x="0" y="475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6" name="Shape 80">
              <a:extLst>
                <a:ext uri="{FF2B5EF4-FFF2-40B4-BE49-F238E27FC236}">
                  <a16:creationId xmlns:a16="http://schemas.microsoft.com/office/drawing/2014/main" id="{39EC58F0-DD75-5DF7-A6B9-12DF9F12AAF0}"/>
                </a:ext>
              </a:extLst>
            </p:cNvPr>
            <p:cNvSpPr/>
            <p:nvPr/>
          </p:nvSpPr>
          <p:spPr>
            <a:xfrm>
              <a:off x="0" y="492375"/>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7" name="Shape 81">
              <a:extLst>
                <a:ext uri="{FF2B5EF4-FFF2-40B4-BE49-F238E27FC236}">
                  <a16:creationId xmlns:a16="http://schemas.microsoft.com/office/drawing/2014/main" id="{107E0797-0371-3BA2-1592-37B2B85BD72A}"/>
                </a:ext>
              </a:extLst>
            </p:cNvPr>
            <p:cNvSpPr/>
            <p:nvPr/>
          </p:nvSpPr>
          <p:spPr>
            <a:xfrm>
              <a:off x="0" y="143720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8" name="Shape 82">
              <a:extLst>
                <a:ext uri="{FF2B5EF4-FFF2-40B4-BE49-F238E27FC236}">
                  <a16:creationId xmlns:a16="http://schemas.microsoft.com/office/drawing/2014/main" id="{E7BD2BBB-5211-1EB9-43C4-85E62AE5D64A}"/>
                </a:ext>
              </a:extLst>
            </p:cNvPr>
            <p:cNvSpPr/>
            <p:nvPr/>
          </p:nvSpPr>
          <p:spPr>
            <a:xfrm>
              <a:off x="0" y="253445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69" name="Shape 83">
              <a:extLst>
                <a:ext uri="{FF2B5EF4-FFF2-40B4-BE49-F238E27FC236}">
                  <a16:creationId xmlns:a16="http://schemas.microsoft.com/office/drawing/2014/main" id="{A24039A2-6724-6A28-0CFE-0E964BB3DFF4}"/>
                </a:ext>
              </a:extLst>
            </p:cNvPr>
            <p:cNvSpPr/>
            <p:nvPr/>
          </p:nvSpPr>
          <p:spPr>
            <a:xfrm>
              <a:off x="0" y="3936500"/>
              <a:ext cx="8530125" cy="0"/>
            </a:xfrm>
            <a:custGeom>
              <a:avLst/>
              <a:gdLst/>
              <a:ahLst/>
              <a:cxnLst/>
              <a:rect l="0" t="0" r="0" b="0"/>
              <a:pathLst>
                <a:path w="8530125">
                  <a:moveTo>
                    <a:pt x="0" y="0"/>
                  </a:moveTo>
                  <a:lnTo>
                    <a:pt x="8530125" y="0"/>
                  </a:lnTo>
                </a:path>
              </a:pathLst>
            </a:custGeom>
            <a:ln w="9525" cap="flat">
              <a:miter lim="127000"/>
            </a:ln>
          </p:spPr>
          <p:style>
            <a:lnRef idx="1">
              <a:srgbClr val="9E9E9E"/>
            </a:lnRef>
            <a:fillRef idx="0">
              <a:srgbClr val="000000">
                <a:alpha val="0"/>
              </a:srgbClr>
            </a:fillRef>
            <a:effectRef idx="0">
              <a:scrgbClr r="0" g="0" b="0"/>
            </a:effectRef>
            <a:fontRef idx="none"/>
          </p:style>
          <p:txBody>
            <a:bodyPr/>
            <a:lstStyle/>
            <a:p>
              <a:endParaRPr lang="en-IN"/>
            </a:p>
          </p:txBody>
        </p:sp>
        <p:sp>
          <p:nvSpPr>
            <p:cNvPr id="170" name="Rectangle 169">
              <a:extLst>
                <a:ext uri="{FF2B5EF4-FFF2-40B4-BE49-F238E27FC236}">
                  <a16:creationId xmlns:a16="http://schemas.microsoft.com/office/drawing/2014/main" id="{DADCFE83-B145-80C0-CAE4-2A8143CD2A5A}"/>
                </a:ext>
              </a:extLst>
            </p:cNvPr>
            <p:cNvSpPr/>
            <p:nvPr/>
          </p:nvSpPr>
          <p:spPr>
            <a:xfrm>
              <a:off x="90475" y="97426"/>
              <a:ext cx="343732"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Title</a:t>
              </a:r>
              <a:endParaRPr lang="en-IN" sz="1100" dirty="0">
                <a:solidFill>
                  <a:srgbClr val="000000"/>
                </a:solidFill>
                <a:effectLst/>
                <a:latin typeface="Montserrat" panose="00000500000000000000" pitchFamily="2" charset="0"/>
                <a:ea typeface="Calibri" panose="020F0502020204030204" pitchFamily="34" charset="0"/>
              </a:endParaRPr>
            </a:p>
          </p:txBody>
        </p:sp>
        <p:sp>
          <p:nvSpPr>
            <p:cNvPr id="171" name="Rectangle 170">
              <a:extLst>
                <a:ext uri="{FF2B5EF4-FFF2-40B4-BE49-F238E27FC236}">
                  <a16:creationId xmlns:a16="http://schemas.microsoft.com/office/drawing/2014/main" id="{94421075-F435-C3CD-7CE2-C793F1E81AF7}"/>
                </a:ext>
              </a:extLst>
            </p:cNvPr>
            <p:cNvSpPr/>
            <p:nvPr/>
          </p:nvSpPr>
          <p:spPr>
            <a:xfrm>
              <a:off x="1794600" y="97426"/>
              <a:ext cx="646925"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Authors</a:t>
              </a:r>
              <a:endParaRPr lang="en-IN" sz="1100" dirty="0">
                <a:solidFill>
                  <a:srgbClr val="000000"/>
                </a:solidFill>
                <a:effectLst/>
                <a:latin typeface="Montserrat" panose="00000500000000000000" pitchFamily="2" charset="0"/>
                <a:ea typeface="Calibri" panose="020F0502020204030204" pitchFamily="34" charset="0"/>
              </a:endParaRPr>
            </a:p>
          </p:txBody>
        </p:sp>
        <p:sp>
          <p:nvSpPr>
            <p:cNvPr id="172" name="Rectangle 171">
              <a:extLst>
                <a:ext uri="{FF2B5EF4-FFF2-40B4-BE49-F238E27FC236}">
                  <a16:creationId xmlns:a16="http://schemas.microsoft.com/office/drawing/2014/main" id="{F4D653EC-DED0-DE74-712A-696F9BD1EF7A}"/>
                </a:ext>
              </a:extLst>
            </p:cNvPr>
            <p:cNvSpPr/>
            <p:nvPr/>
          </p:nvSpPr>
          <p:spPr>
            <a:xfrm>
              <a:off x="3498725" y="97426"/>
              <a:ext cx="403526"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Year</a:t>
              </a:r>
              <a:r>
                <a:rPr lang="en-IN" sz="1000" b="1" dirty="0">
                  <a:solidFill>
                    <a:srgbClr val="000000"/>
                  </a:solidFill>
                  <a:effectLst/>
                  <a:latin typeface="Arial" panose="020B0604020202020204" pitchFamily="34" charset="0"/>
                  <a:ea typeface="Arial" panose="020B0604020202020204" pitchFamily="34" charset="0"/>
                </a:rPr>
                <a:t> </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173" name="Rectangle 172">
              <a:extLst>
                <a:ext uri="{FF2B5EF4-FFF2-40B4-BE49-F238E27FC236}">
                  <a16:creationId xmlns:a16="http://schemas.microsoft.com/office/drawing/2014/main" id="{9C2D50B3-F867-F280-CCE8-243CAB8A64C7}"/>
                </a:ext>
              </a:extLst>
            </p:cNvPr>
            <p:cNvSpPr/>
            <p:nvPr/>
          </p:nvSpPr>
          <p:spPr>
            <a:xfrm>
              <a:off x="3498725" y="249826"/>
              <a:ext cx="806039"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Arial" panose="020B0604020202020204" pitchFamily="34" charset="0"/>
                  <a:ea typeface="Arial" panose="020B0604020202020204" pitchFamily="34" charset="0"/>
                </a:rPr>
                <a:t>Published</a:t>
              </a:r>
              <a:endParaRPr lang="en-IN" sz="1400" dirty="0">
                <a:solidFill>
                  <a:srgbClr val="000000"/>
                </a:solidFill>
                <a:effectLst/>
                <a:latin typeface="Calibri" panose="020F0502020204030204" pitchFamily="34" charset="0"/>
                <a:ea typeface="Calibri" panose="020F0502020204030204" pitchFamily="34" charset="0"/>
              </a:endParaRPr>
            </a:p>
          </p:txBody>
        </p:sp>
        <p:sp>
          <p:nvSpPr>
            <p:cNvPr id="174" name="Rectangle 173">
              <a:extLst>
                <a:ext uri="{FF2B5EF4-FFF2-40B4-BE49-F238E27FC236}">
                  <a16:creationId xmlns:a16="http://schemas.microsoft.com/office/drawing/2014/main" id="{1D256C1B-770A-D8ED-0CCE-0B386F760683}"/>
                </a:ext>
              </a:extLst>
            </p:cNvPr>
            <p:cNvSpPr/>
            <p:nvPr/>
          </p:nvSpPr>
          <p:spPr>
            <a:xfrm>
              <a:off x="4348476" y="97426"/>
              <a:ext cx="497271"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Merits</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75" name="Rectangle 174">
              <a:extLst>
                <a:ext uri="{FF2B5EF4-FFF2-40B4-BE49-F238E27FC236}">
                  <a16:creationId xmlns:a16="http://schemas.microsoft.com/office/drawing/2014/main" id="{DC38014E-E6DB-1CA3-E514-342FD0697E79}"/>
                </a:ext>
              </a:extLst>
            </p:cNvPr>
            <p:cNvSpPr/>
            <p:nvPr/>
          </p:nvSpPr>
          <p:spPr>
            <a:xfrm>
              <a:off x="6906975" y="97426"/>
              <a:ext cx="722596" cy="188704"/>
            </a:xfrm>
            <a:prstGeom prst="rect">
              <a:avLst/>
            </a:prstGeom>
            <a:ln>
              <a:noFill/>
            </a:ln>
          </p:spPr>
          <p:txBody>
            <a:bodyPr vert="horz" lIns="0" tIns="0" rIns="0" bIns="0" rtlCol="0">
              <a:noAutofit/>
            </a:bodyPr>
            <a:lstStyle/>
            <a:p>
              <a:pPr>
                <a:lnSpc>
                  <a:spcPct val="107000"/>
                </a:lnSpc>
                <a:spcAft>
                  <a:spcPts val="800"/>
                </a:spcAft>
              </a:pPr>
              <a:r>
                <a:rPr lang="en-IN" sz="1400" b="1" dirty="0">
                  <a:solidFill>
                    <a:srgbClr val="000000"/>
                  </a:solidFill>
                  <a:effectLst/>
                  <a:latin typeface="Montserrat" panose="00000500000000000000" pitchFamily="2" charset="0"/>
                  <a:ea typeface="Arial" panose="020B0604020202020204" pitchFamily="34" charset="0"/>
                </a:rPr>
                <a:t>Demerits</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76" name="Rectangle 175">
              <a:extLst>
                <a:ext uri="{FF2B5EF4-FFF2-40B4-BE49-F238E27FC236}">
                  <a16:creationId xmlns:a16="http://schemas.microsoft.com/office/drawing/2014/main" id="{8379B5BE-5D45-21DC-A135-47BFAD7F3C59}"/>
                </a:ext>
              </a:extLst>
            </p:cNvPr>
            <p:cNvSpPr/>
            <p:nvPr/>
          </p:nvSpPr>
          <p:spPr>
            <a:xfrm>
              <a:off x="90471" y="585031"/>
              <a:ext cx="1563069" cy="786559"/>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Pothole Detection System using Artificial Intelligence</a:t>
              </a:r>
            </a:p>
          </p:txBody>
        </p:sp>
        <p:sp>
          <p:nvSpPr>
            <p:cNvPr id="177" name="Rectangle 176">
              <a:extLst>
                <a:ext uri="{FF2B5EF4-FFF2-40B4-BE49-F238E27FC236}">
                  <a16:creationId xmlns:a16="http://schemas.microsoft.com/office/drawing/2014/main" id="{E115EEA8-E121-3934-B96B-1D1D9D5F5F7B}"/>
                </a:ext>
              </a:extLst>
            </p:cNvPr>
            <p:cNvSpPr/>
            <p:nvPr/>
          </p:nvSpPr>
          <p:spPr>
            <a:xfrm>
              <a:off x="3498725" y="585051"/>
              <a:ext cx="375656" cy="188704"/>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Arial" panose="020B0604020202020204" pitchFamily="34" charset="0"/>
                </a:rPr>
                <a:t>2020</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78" name="Rectangle 177">
              <a:extLst>
                <a:ext uri="{FF2B5EF4-FFF2-40B4-BE49-F238E27FC236}">
                  <a16:creationId xmlns:a16="http://schemas.microsoft.com/office/drawing/2014/main" id="{FC50DC5F-1BC5-2E86-817F-E11846A8D263}"/>
                </a:ext>
              </a:extLst>
            </p:cNvPr>
            <p:cNvSpPr/>
            <p:nvPr/>
          </p:nvSpPr>
          <p:spPr>
            <a:xfrm>
              <a:off x="4304764" y="548649"/>
              <a:ext cx="2530541" cy="830594"/>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Very quick to compute.</a:t>
              </a:r>
              <a:endParaRPr lang="en-IN" sz="14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Response time is fast.</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79" name="Rectangle 178">
              <a:extLst>
                <a:ext uri="{FF2B5EF4-FFF2-40B4-BE49-F238E27FC236}">
                  <a16:creationId xmlns:a16="http://schemas.microsoft.com/office/drawing/2014/main" id="{F085BB05-1161-B90F-0F2D-E3BEBE3A5D74}"/>
                </a:ext>
              </a:extLst>
            </p:cNvPr>
            <p:cNvSpPr/>
            <p:nvPr/>
          </p:nvSpPr>
          <p:spPr>
            <a:xfrm>
              <a:off x="6804693" y="518170"/>
              <a:ext cx="1882318" cy="876315"/>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Noise Sensitive.</a:t>
              </a:r>
              <a:endParaRPr lang="en-IN" sz="1400" dirty="0">
                <a:solidFill>
                  <a:srgbClr val="000000"/>
                </a:solidFill>
                <a:effectLst/>
                <a:latin typeface="Montserrat" panose="00000500000000000000" pitchFamily="2" charset="0"/>
                <a:ea typeface="Calibri" panose="020F0502020204030204" pitchFamily="34" charset="0"/>
              </a:endParaRPr>
            </a:p>
            <a:p>
              <a:pPr marL="228600">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180" name="Rectangle 179">
              <a:extLst>
                <a:ext uri="{FF2B5EF4-FFF2-40B4-BE49-F238E27FC236}">
                  <a16:creationId xmlns:a16="http://schemas.microsoft.com/office/drawing/2014/main" id="{D0EA1183-4AE7-B19B-14D7-991A59E1E19D}"/>
                </a:ext>
              </a:extLst>
            </p:cNvPr>
            <p:cNvSpPr/>
            <p:nvPr/>
          </p:nvSpPr>
          <p:spPr>
            <a:xfrm>
              <a:off x="90473" y="1529849"/>
              <a:ext cx="1660892" cy="779011"/>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Automatic Pothole Detection System</a:t>
              </a:r>
            </a:p>
          </p:txBody>
        </p:sp>
        <p:sp>
          <p:nvSpPr>
            <p:cNvPr id="181" name="Rectangle 180">
              <a:extLst>
                <a:ext uri="{FF2B5EF4-FFF2-40B4-BE49-F238E27FC236}">
                  <a16:creationId xmlns:a16="http://schemas.microsoft.com/office/drawing/2014/main" id="{44193F4F-3E37-0890-96AC-9D876C6441A5}"/>
                </a:ext>
              </a:extLst>
            </p:cNvPr>
            <p:cNvSpPr/>
            <p:nvPr/>
          </p:nvSpPr>
          <p:spPr>
            <a:xfrm>
              <a:off x="1771671" y="1735616"/>
              <a:ext cx="1611691" cy="672346"/>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S Gayathri, Mamatha RG, </a:t>
              </a:r>
              <a:r>
                <a:rPr lang="en-IN" sz="1400" dirty="0" err="1">
                  <a:solidFill>
                    <a:srgbClr val="000000"/>
                  </a:solidFill>
                  <a:effectLst/>
                  <a:latin typeface="Montserrat" panose="00000500000000000000" pitchFamily="2" charset="0"/>
                  <a:ea typeface="Calibri" panose="020F0502020204030204" pitchFamily="34" charset="0"/>
                </a:rPr>
                <a:t>Manasa</a:t>
              </a:r>
              <a:r>
                <a:rPr lang="en-IN" sz="1400" dirty="0">
                  <a:solidFill>
                    <a:srgbClr val="000000"/>
                  </a:solidFill>
                  <a:effectLst/>
                  <a:latin typeface="Montserrat" panose="00000500000000000000" pitchFamily="2" charset="0"/>
                  <a:ea typeface="Calibri" panose="020F0502020204030204" pitchFamily="34" charset="0"/>
                </a:rPr>
                <a:t> B</a:t>
              </a:r>
            </a:p>
          </p:txBody>
        </p:sp>
        <p:sp>
          <p:nvSpPr>
            <p:cNvPr id="182" name="Rectangle 181">
              <a:extLst>
                <a:ext uri="{FF2B5EF4-FFF2-40B4-BE49-F238E27FC236}">
                  <a16:creationId xmlns:a16="http://schemas.microsoft.com/office/drawing/2014/main" id="{611DB64F-66B6-AEF9-DFC6-39846512CDD4}"/>
                </a:ext>
              </a:extLst>
            </p:cNvPr>
            <p:cNvSpPr/>
            <p:nvPr/>
          </p:nvSpPr>
          <p:spPr>
            <a:xfrm>
              <a:off x="3498725" y="1529875"/>
              <a:ext cx="375656" cy="188704"/>
            </a:xfrm>
            <a:prstGeom prst="rect">
              <a:avLst/>
            </a:prstGeom>
            <a:ln>
              <a:noFill/>
            </a:ln>
          </p:spPr>
          <p:txBody>
            <a:bodyPr vert="horz" lIns="0" tIns="0" rIns="0" bIns="0" rtlCol="0">
              <a:noAutofit/>
            </a:bodyPr>
            <a:lstStyle/>
            <a:p>
              <a:pPr>
                <a:lnSpc>
                  <a:spcPct val="107000"/>
                </a:lnSpc>
                <a:spcAft>
                  <a:spcPts val="800"/>
                </a:spcAft>
              </a:pPr>
              <a:r>
                <a:rPr lang="en-IN" sz="1600" dirty="0">
                  <a:solidFill>
                    <a:srgbClr val="000000"/>
                  </a:solidFill>
                  <a:effectLst/>
                  <a:latin typeface="Montserrat" panose="00000500000000000000" pitchFamily="2" charset="0"/>
                  <a:ea typeface="Arial" panose="020B0604020202020204" pitchFamily="34" charset="0"/>
                </a:rPr>
                <a:t>2019</a:t>
              </a:r>
              <a:endParaRPr lang="en-IN" sz="1100" dirty="0">
                <a:solidFill>
                  <a:srgbClr val="000000"/>
                </a:solidFill>
                <a:effectLst/>
                <a:latin typeface="Montserrat" panose="00000500000000000000" pitchFamily="2" charset="0"/>
                <a:ea typeface="Calibri" panose="020F0502020204030204" pitchFamily="34" charset="0"/>
              </a:endParaRPr>
            </a:p>
          </p:txBody>
        </p:sp>
        <p:sp>
          <p:nvSpPr>
            <p:cNvPr id="183" name="Rectangle 182">
              <a:extLst>
                <a:ext uri="{FF2B5EF4-FFF2-40B4-BE49-F238E27FC236}">
                  <a16:creationId xmlns:a16="http://schemas.microsoft.com/office/drawing/2014/main" id="{492407D5-50EF-6A19-3522-991DDC810C7A}"/>
                </a:ext>
              </a:extLst>
            </p:cNvPr>
            <p:cNvSpPr/>
            <p:nvPr/>
          </p:nvSpPr>
          <p:spPr>
            <a:xfrm>
              <a:off x="4329421" y="1459676"/>
              <a:ext cx="2422063" cy="849184"/>
            </a:xfrm>
            <a:prstGeom prst="rect">
              <a:avLst/>
            </a:prstGeom>
            <a:ln>
              <a:noFill/>
            </a:ln>
          </p:spPr>
          <p:txBody>
            <a:bodyPr vert="horz" lIns="0" tIns="0" rIns="0" bIns="0" rtlCol="0">
              <a:noAutofit/>
            </a:bodyPr>
            <a:lstStyle/>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Quick Response Time.</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84" name="Rectangle 183">
              <a:extLst>
                <a:ext uri="{FF2B5EF4-FFF2-40B4-BE49-F238E27FC236}">
                  <a16:creationId xmlns:a16="http://schemas.microsoft.com/office/drawing/2014/main" id="{6C6CA64F-2BDF-0FFF-0EAC-AE51DC70601B}"/>
                </a:ext>
              </a:extLst>
            </p:cNvPr>
            <p:cNvSpPr/>
            <p:nvPr/>
          </p:nvSpPr>
          <p:spPr>
            <a:xfrm>
              <a:off x="6850547" y="1575596"/>
              <a:ext cx="1538981" cy="733264"/>
            </a:xfrm>
            <a:prstGeom prst="rect">
              <a:avLst/>
            </a:prstGeom>
            <a:ln>
              <a:noFill/>
            </a:ln>
          </p:spPr>
          <p:txBody>
            <a:bodyPr vert="horz" lIns="0" tIns="0" rIns="0" bIns="0" rtlCol="0">
              <a:noAutofit/>
            </a:bodyPr>
            <a:lstStyle/>
            <a:p>
              <a:pPr marL="342900" lvl="0" indent="-342900">
                <a:lnSpc>
                  <a:spcPct val="107000"/>
                </a:lnSpc>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Cannot detect objects at distant.</a:t>
              </a:r>
              <a:endParaRPr lang="en-IN" sz="1400" dirty="0">
                <a:solidFill>
                  <a:srgbClr val="000000"/>
                </a:solidFill>
                <a:effectLst/>
                <a:latin typeface="Montserrat" panose="00000500000000000000" pitchFamily="2"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High Complexity.</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85" name="Rectangle 184">
              <a:extLst>
                <a:ext uri="{FF2B5EF4-FFF2-40B4-BE49-F238E27FC236}">
                  <a16:creationId xmlns:a16="http://schemas.microsoft.com/office/drawing/2014/main" id="{61F2B8B3-622F-C828-9A0A-494FE6482E34}"/>
                </a:ext>
              </a:extLst>
            </p:cNvPr>
            <p:cNvSpPr/>
            <p:nvPr/>
          </p:nvSpPr>
          <p:spPr>
            <a:xfrm>
              <a:off x="87849" y="2595581"/>
              <a:ext cx="1616813" cy="857437"/>
            </a:xfrm>
            <a:prstGeom prst="rect">
              <a:avLst/>
            </a:prstGeom>
            <a:ln>
              <a:noFill/>
            </a:ln>
          </p:spPr>
          <p:txBody>
            <a:bodyPr vert="horz" lIns="0" tIns="0" rIns="0" bIns="0" rtlCol="0">
              <a:noAutofit/>
            </a:bodyPr>
            <a:lstStyle/>
            <a:p>
              <a:pPr>
                <a:lnSpc>
                  <a:spcPct val="107000"/>
                </a:lnSpc>
                <a:spcAft>
                  <a:spcPts val="800"/>
                </a:spcAft>
              </a:pPr>
              <a:r>
                <a:rPr lang="en-IN" sz="1600" dirty="0">
                  <a:solidFill>
                    <a:srgbClr val="000000"/>
                  </a:solidFill>
                  <a:effectLst/>
                  <a:latin typeface="Montserrat" panose="00000500000000000000" pitchFamily="2" charset="0"/>
                  <a:ea typeface="Calibri" panose="020F0502020204030204" pitchFamily="34" charset="0"/>
                </a:rPr>
                <a:t>Real-Time Pothole Detection Using Deep Learning</a:t>
              </a:r>
            </a:p>
          </p:txBody>
        </p:sp>
        <p:sp>
          <p:nvSpPr>
            <p:cNvPr id="186" name="Rectangle 185">
              <a:extLst>
                <a:ext uri="{FF2B5EF4-FFF2-40B4-BE49-F238E27FC236}">
                  <a16:creationId xmlns:a16="http://schemas.microsoft.com/office/drawing/2014/main" id="{6CE4C328-B4FE-4B37-E9ED-40EB70649F2F}"/>
                </a:ext>
              </a:extLst>
            </p:cNvPr>
            <p:cNvSpPr/>
            <p:nvPr/>
          </p:nvSpPr>
          <p:spPr>
            <a:xfrm>
              <a:off x="1794600" y="2627125"/>
              <a:ext cx="1445363" cy="771453"/>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Anas Al-</a:t>
              </a:r>
              <a:r>
                <a:rPr lang="en-IN" sz="1400" dirty="0" err="1">
                  <a:solidFill>
                    <a:srgbClr val="000000"/>
                  </a:solidFill>
                  <a:effectLst/>
                  <a:latin typeface="Montserrat" panose="00000500000000000000" pitchFamily="2" charset="0"/>
                  <a:ea typeface="Calibri" panose="020F0502020204030204" pitchFamily="34" charset="0"/>
                </a:rPr>
                <a:t>Shaghouri</a:t>
              </a:r>
              <a:r>
                <a:rPr lang="en-IN" sz="1400" dirty="0">
                  <a:solidFill>
                    <a:srgbClr val="000000"/>
                  </a:solidFill>
                  <a:effectLst/>
                  <a:latin typeface="Montserrat" panose="00000500000000000000" pitchFamily="2" charset="0"/>
                  <a:ea typeface="Calibri" panose="020F0502020204030204" pitchFamily="34" charset="0"/>
                </a:rPr>
                <a:t>, Rami </a:t>
              </a:r>
              <a:r>
                <a:rPr lang="en-IN" sz="1400" dirty="0" err="1">
                  <a:solidFill>
                    <a:srgbClr val="000000"/>
                  </a:solidFill>
                  <a:effectLst/>
                  <a:latin typeface="Montserrat" panose="00000500000000000000" pitchFamily="2" charset="0"/>
                  <a:ea typeface="Calibri" panose="020F0502020204030204" pitchFamily="34" charset="0"/>
                </a:rPr>
                <a:t>Alkhatib</a:t>
              </a:r>
              <a:r>
                <a:rPr lang="en-IN" sz="1400" dirty="0">
                  <a:solidFill>
                    <a:srgbClr val="000000"/>
                  </a:solidFill>
                  <a:effectLst/>
                  <a:latin typeface="Montserrat" panose="00000500000000000000" pitchFamily="2" charset="0"/>
                  <a:ea typeface="Calibri" panose="020F0502020204030204" pitchFamily="34" charset="0"/>
                </a:rPr>
                <a:t>, Samir </a:t>
              </a:r>
              <a:r>
                <a:rPr lang="en-IN" sz="1400" dirty="0" err="1">
                  <a:solidFill>
                    <a:srgbClr val="000000"/>
                  </a:solidFill>
                  <a:effectLst/>
                  <a:latin typeface="Montserrat" panose="00000500000000000000" pitchFamily="2" charset="0"/>
                  <a:ea typeface="Calibri" panose="020F0502020204030204" pitchFamily="34" charset="0"/>
                </a:rPr>
                <a:t>Berjaoui</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87" name="Rectangle 186">
              <a:extLst>
                <a:ext uri="{FF2B5EF4-FFF2-40B4-BE49-F238E27FC236}">
                  <a16:creationId xmlns:a16="http://schemas.microsoft.com/office/drawing/2014/main" id="{E33F0E50-03A3-60F0-459C-09C9BD6EB41F}"/>
                </a:ext>
              </a:extLst>
            </p:cNvPr>
            <p:cNvSpPr/>
            <p:nvPr/>
          </p:nvSpPr>
          <p:spPr>
            <a:xfrm>
              <a:off x="3498725" y="2627125"/>
              <a:ext cx="375656" cy="188704"/>
            </a:xfrm>
            <a:prstGeom prst="rect">
              <a:avLst/>
            </a:prstGeom>
            <a:ln>
              <a:noFill/>
            </a:ln>
          </p:spPr>
          <p:txBody>
            <a:bodyPr vert="horz" lIns="0" tIns="0" rIns="0" bIns="0" rtlCol="0">
              <a:noAutofit/>
            </a:bodyPr>
            <a:lstStyle/>
            <a:p>
              <a:pPr>
                <a:lnSpc>
                  <a:spcPct val="107000"/>
                </a:lnSpc>
                <a:spcAft>
                  <a:spcPts val="800"/>
                </a:spcAft>
              </a:pPr>
              <a:r>
                <a:rPr lang="en-IN" sz="1400" dirty="0">
                  <a:solidFill>
                    <a:srgbClr val="000000"/>
                  </a:solidFill>
                  <a:effectLst/>
                  <a:latin typeface="Montserrat" panose="00000500000000000000" pitchFamily="2" charset="0"/>
                  <a:ea typeface="Arial" panose="020B0604020202020204" pitchFamily="34" charset="0"/>
                </a:rPr>
                <a:t>2017</a:t>
              </a:r>
              <a:endParaRPr lang="en-IN" sz="1400" dirty="0">
                <a:solidFill>
                  <a:srgbClr val="000000"/>
                </a:solidFill>
                <a:effectLst/>
                <a:latin typeface="Montserrat" panose="00000500000000000000" pitchFamily="2" charset="0"/>
                <a:ea typeface="Calibri" panose="020F0502020204030204" pitchFamily="34" charset="0"/>
              </a:endParaRPr>
            </a:p>
          </p:txBody>
        </p:sp>
        <p:sp>
          <p:nvSpPr>
            <p:cNvPr id="188" name="Rectangle 187">
              <a:extLst>
                <a:ext uri="{FF2B5EF4-FFF2-40B4-BE49-F238E27FC236}">
                  <a16:creationId xmlns:a16="http://schemas.microsoft.com/office/drawing/2014/main" id="{937E6A0F-D7B8-04CE-F2E3-4D6DDF9B5A78}"/>
                </a:ext>
              </a:extLst>
            </p:cNvPr>
            <p:cNvSpPr/>
            <p:nvPr/>
          </p:nvSpPr>
          <p:spPr>
            <a:xfrm>
              <a:off x="4381606" y="2682287"/>
              <a:ext cx="1901615" cy="975377"/>
            </a:xfrm>
            <a:prstGeom prst="rect">
              <a:avLst/>
            </a:prstGeom>
            <a:ln>
              <a:noFill/>
            </a:ln>
          </p:spPr>
          <p:txBody>
            <a:bodyPr vert="horz" lIns="0" tIns="0" rIns="0" bIns="0" rtlCol="0">
              <a:noAutofit/>
            </a:bodyPr>
            <a:lstStyle/>
            <a:p>
              <a:pPr marL="342900" lvl="0" indent="-342900">
                <a:lnSpc>
                  <a:spcPct val="107000"/>
                </a:lnSpc>
                <a:spcAft>
                  <a:spcPts val="800"/>
                </a:spcAft>
                <a:buFont typeface="Symbol" panose="05050102010706020507" pitchFamily="18" charset="2"/>
                <a:buChar char=""/>
              </a:pPr>
              <a:r>
                <a:rPr lang="en-US" sz="1400" dirty="0">
                  <a:solidFill>
                    <a:srgbClr val="000000"/>
                  </a:solidFill>
                  <a:effectLst/>
                  <a:latin typeface="Montserrat" panose="00000500000000000000" pitchFamily="2" charset="0"/>
                  <a:ea typeface="Calibri" panose="020F0502020204030204" pitchFamily="34" charset="0"/>
                </a:rPr>
                <a:t>Detects nearby objects.</a:t>
              </a:r>
              <a:endParaRPr lang="en-IN" sz="1400" dirty="0">
                <a:solidFill>
                  <a:srgbClr val="000000"/>
                </a:solidFill>
                <a:effectLst/>
                <a:latin typeface="Montserrat" panose="00000500000000000000" pitchFamily="2" charset="0"/>
                <a:ea typeface="Calibri" panose="020F0502020204030204" pitchFamily="34" charset="0"/>
              </a:endParaRPr>
            </a:p>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 </a:t>
              </a:r>
            </a:p>
          </p:txBody>
        </p:sp>
        <p:sp>
          <p:nvSpPr>
            <p:cNvPr id="189" name="Rectangle 188">
              <a:extLst>
                <a:ext uri="{FF2B5EF4-FFF2-40B4-BE49-F238E27FC236}">
                  <a16:creationId xmlns:a16="http://schemas.microsoft.com/office/drawing/2014/main" id="{1471CA7D-571E-D076-838D-3BCBEC1B6F9D}"/>
                </a:ext>
              </a:extLst>
            </p:cNvPr>
            <p:cNvSpPr/>
            <p:nvPr/>
          </p:nvSpPr>
          <p:spPr>
            <a:xfrm>
              <a:off x="6894867" y="2589837"/>
              <a:ext cx="1630507" cy="573330"/>
            </a:xfrm>
            <a:prstGeom prst="rect">
              <a:avLst/>
            </a:prstGeom>
            <a:ln>
              <a:noFill/>
            </a:ln>
          </p:spPr>
          <p:txBody>
            <a:bodyPr vert="horz" lIns="0" tIns="0" rIns="0" bIns="0" rtlCol="0">
              <a:noAutofit/>
            </a:bodyPr>
            <a:lstStyle/>
            <a:p>
              <a:pPr marL="285750" indent="-285750">
                <a:lnSpc>
                  <a:spcPct val="107000"/>
                </a:lnSpc>
                <a:buFont typeface="Arial" panose="020B0604020202020204" pitchFamily="34" charset="0"/>
                <a:buChar char="•"/>
              </a:pPr>
              <a:r>
                <a:rPr lang="en-US" sz="1400" dirty="0">
                  <a:solidFill>
                    <a:srgbClr val="000000"/>
                  </a:solidFill>
                  <a:effectLst/>
                  <a:latin typeface="Montserrat" panose="00000500000000000000" pitchFamily="2" charset="0"/>
                  <a:ea typeface="Calibri" panose="020F0502020204030204" pitchFamily="34" charset="0"/>
                </a:rPr>
                <a:t>Produce false reading.</a:t>
              </a:r>
              <a:endParaRPr lang="en-IN" sz="1400" dirty="0">
                <a:solidFill>
                  <a:srgbClr val="000000"/>
                </a:solidFill>
                <a:effectLst/>
                <a:latin typeface="Montserrat" panose="00000500000000000000" pitchFamily="2" charset="0"/>
                <a:ea typeface="Calibri" panose="020F0502020204030204" pitchFamily="34" charset="0"/>
              </a:endParaRPr>
            </a:p>
            <a:p>
              <a:pPr marL="285750" indent="-285750">
                <a:lnSpc>
                  <a:spcPct val="107000"/>
                </a:lnSpc>
                <a:spcAft>
                  <a:spcPts val="800"/>
                </a:spcAft>
                <a:buFont typeface="Arial" panose="020B0604020202020204" pitchFamily="34" charset="0"/>
                <a:buChar char="•"/>
              </a:pPr>
              <a:r>
                <a:rPr lang="en-US" sz="1400" dirty="0">
                  <a:solidFill>
                    <a:srgbClr val="000000"/>
                  </a:solidFill>
                  <a:effectLst/>
                  <a:latin typeface="Montserrat" panose="00000500000000000000" pitchFamily="2" charset="0"/>
                  <a:ea typeface="Calibri" panose="020F0502020204030204" pitchFamily="34" charset="0"/>
                </a:rPr>
                <a:t>Accuracy affected by sunlight.</a:t>
              </a:r>
              <a:endParaRPr lang="en-IN" sz="1400" dirty="0">
                <a:solidFill>
                  <a:srgbClr val="000000"/>
                </a:solidFill>
                <a:effectLst/>
                <a:latin typeface="Montserrat" panose="00000500000000000000" pitchFamily="2" charset="0"/>
                <a:ea typeface="Calibri" panose="020F0502020204030204" pitchFamily="34" charset="0"/>
              </a:endParaRPr>
            </a:p>
          </p:txBody>
        </p:sp>
      </p:grpSp>
      <p:sp>
        <p:nvSpPr>
          <p:cNvPr id="191" name="TextBox 190">
            <a:extLst>
              <a:ext uri="{FF2B5EF4-FFF2-40B4-BE49-F238E27FC236}">
                <a16:creationId xmlns:a16="http://schemas.microsoft.com/office/drawing/2014/main" id="{A7CBC941-C77D-9801-F593-4409B61A535B}"/>
              </a:ext>
            </a:extLst>
          </p:cNvPr>
          <p:cNvSpPr txBox="1"/>
          <p:nvPr/>
        </p:nvSpPr>
        <p:spPr>
          <a:xfrm>
            <a:off x="7686784" y="3293639"/>
            <a:ext cx="1987998" cy="1462195"/>
          </a:xfrm>
          <a:prstGeom prst="rect">
            <a:avLst/>
          </a:prstGeom>
          <a:noFill/>
        </p:spPr>
        <p:txBody>
          <a:bodyPr wrap="square">
            <a:spAutoFit/>
          </a:bodyPr>
          <a:lstStyle/>
          <a:p>
            <a:pPr>
              <a:lnSpc>
                <a:spcPct val="107000"/>
              </a:lnSpc>
              <a:spcAft>
                <a:spcPts val="800"/>
              </a:spcAft>
            </a:pPr>
            <a:r>
              <a:rPr lang="en-IN" sz="1400" dirty="0">
                <a:solidFill>
                  <a:srgbClr val="000000"/>
                </a:solidFill>
                <a:effectLst/>
                <a:latin typeface="Montserrat" panose="00000500000000000000" pitchFamily="2" charset="0"/>
                <a:ea typeface="Calibri" panose="020F0502020204030204" pitchFamily="34" charset="0"/>
              </a:rPr>
              <a:t>CH. Venkateswara Rao1, M Pavani2, Md Riyazuddin Ahammed3, D Sunil Varma4,P Bhami Reddy</a:t>
            </a:r>
          </a:p>
        </p:txBody>
      </p:sp>
    </p:spTree>
    <p:extLst>
      <p:ext uri="{BB962C8B-B14F-4D97-AF65-F5344CB8AC3E}">
        <p14:creationId xmlns:p14="http://schemas.microsoft.com/office/powerpoint/2010/main" val="97911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6069874" y="2213290"/>
            <a:ext cx="8694474"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030054" y="9204963"/>
            <a:ext cx="716573" cy="716274"/>
          </a:xfrm>
          <a:prstGeom prst="rect">
            <a:avLst/>
          </a:prstGeom>
        </p:spPr>
      </p:pic>
      <p:sp>
        <p:nvSpPr>
          <p:cNvPr id="5" name="AutoShape 5"/>
          <p:cNvSpPr/>
          <p:nvPr/>
        </p:nvSpPr>
        <p:spPr>
          <a:xfrm>
            <a:off x="15163800" y="9563100"/>
            <a:ext cx="466836" cy="0"/>
          </a:xfrm>
          <a:prstGeom prst="line">
            <a:avLst/>
          </a:prstGeom>
          <a:ln w="76200" cap="flat">
            <a:solidFill>
              <a:srgbClr val="FFFFFF"/>
            </a:solidFill>
            <a:prstDash val="solid"/>
            <a:headEnd type="none" w="sm" len="sm"/>
            <a:tailEnd type="arrow" w="med" len="sm"/>
          </a:ln>
        </p:spPr>
      </p:sp>
      <p:grpSp>
        <p:nvGrpSpPr>
          <p:cNvPr id="6" name="Group 6"/>
          <p:cNvGrpSpPr/>
          <p:nvPr/>
        </p:nvGrpSpPr>
        <p:grpSpPr>
          <a:xfrm>
            <a:off x="16550616" y="0"/>
            <a:ext cx="1737384" cy="10287000"/>
            <a:chOff x="0" y="0"/>
            <a:chExt cx="2316512" cy="13716000"/>
          </a:xfrm>
        </p:grpSpPr>
        <p:pic>
          <p:nvPicPr>
            <p:cNvPr id="7" name="Picture 7"/>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8" name="Picture 8"/>
          <p:cNvPicPr>
            <a:picLocks noChangeAspect="1"/>
          </p:cNvPicPr>
          <p:nvPr/>
        </p:nvPicPr>
        <p:blipFill>
          <a:blip r:embed="rId5"/>
          <a:srcRect l="34706" t="11732" r="44329" b="11732"/>
          <a:stretch>
            <a:fillRect/>
          </a:stretch>
        </p:blipFill>
        <p:spPr>
          <a:xfrm>
            <a:off x="2404115" y="3756860"/>
            <a:ext cx="2882915" cy="4354600"/>
          </a:xfrm>
          <a:prstGeom prst="rect">
            <a:avLst/>
          </a:prstGeom>
        </p:spPr>
      </p:pic>
      <p:grpSp>
        <p:nvGrpSpPr>
          <p:cNvPr id="9" name="Group 9"/>
          <p:cNvGrpSpPr/>
          <p:nvPr/>
        </p:nvGrpSpPr>
        <p:grpSpPr>
          <a:xfrm>
            <a:off x="726371" y="3275795"/>
            <a:ext cx="3355488" cy="4262158"/>
            <a:chOff x="0" y="0"/>
            <a:chExt cx="4473984" cy="5682877"/>
          </a:xfrm>
        </p:grpSpPr>
        <p:pic>
          <p:nvPicPr>
            <p:cNvPr id="10" name="Picture 10"/>
            <p:cNvPicPr>
              <a:picLocks noChangeAspect="1"/>
            </p:cNvPicPr>
            <p:nvPr/>
          </p:nvPicPr>
          <p:blipFill>
            <a:blip r:embed="rId6"/>
            <a:srcRect l="9132" r="53209"/>
            <a:stretch>
              <a:fillRect/>
            </a:stretch>
          </p:blipFill>
          <p:spPr>
            <a:xfrm>
              <a:off x="0" y="0"/>
              <a:ext cx="4473984" cy="5682877"/>
            </a:xfrm>
            <a:prstGeom prst="rect">
              <a:avLst/>
            </a:prstGeom>
          </p:spPr>
        </p:pic>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4006" y="6858528"/>
            <a:ext cx="1640465" cy="477785"/>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3629321" y="4377138"/>
            <a:ext cx="1330301" cy="349204"/>
          </a:xfrm>
          <a:prstGeom prst="rect">
            <a:avLst/>
          </a:prstGeom>
        </p:spPr>
      </p:pic>
      <p:sp>
        <p:nvSpPr>
          <p:cNvPr id="13" name="TextBox 13"/>
          <p:cNvSpPr txBox="1"/>
          <p:nvPr/>
        </p:nvSpPr>
        <p:spPr>
          <a:xfrm>
            <a:off x="6069874" y="1067650"/>
            <a:ext cx="6587647" cy="991938"/>
          </a:xfrm>
          <a:prstGeom prst="rect">
            <a:avLst/>
          </a:prstGeom>
        </p:spPr>
        <p:txBody>
          <a:bodyPr lIns="0" tIns="0" rIns="0" bIns="0" rtlCol="0" anchor="t">
            <a:spAutoFit/>
          </a:bodyPr>
          <a:lstStyle/>
          <a:p>
            <a:pPr>
              <a:lnSpc>
                <a:spcPts val="8400"/>
              </a:lnSpc>
              <a:spcBef>
                <a:spcPct val="0"/>
              </a:spcBef>
            </a:pPr>
            <a:r>
              <a:rPr lang="en-US" sz="6000" dirty="0">
                <a:solidFill>
                  <a:srgbClr val="091D26"/>
                </a:solidFill>
                <a:latin typeface="Raleway"/>
              </a:rPr>
              <a:t>Existing System</a:t>
            </a:r>
          </a:p>
        </p:txBody>
      </p:sp>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89217" y="7675143"/>
            <a:ext cx="1837121" cy="872632"/>
          </a:xfrm>
          <a:prstGeom prst="rect">
            <a:avLst/>
          </a:prstGeom>
        </p:spPr>
      </p:pic>
      <p:sp>
        <p:nvSpPr>
          <p:cNvPr id="81" name="TextBox 80">
            <a:extLst>
              <a:ext uri="{FF2B5EF4-FFF2-40B4-BE49-F238E27FC236}">
                <a16:creationId xmlns:a16="http://schemas.microsoft.com/office/drawing/2014/main" id="{7CC7C42C-35E2-1988-B87B-75F8CA759F0A}"/>
              </a:ext>
            </a:extLst>
          </p:cNvPr>
          <p:cNvSpPr txBox="1"/>
          <p:nvPr/>
        </p:nvSpPr>
        <p:spPr>
          <a:xfrm>
            <a:off x="6400800" y="2552699"/>
            <a:ext cx="9229836"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ontserrat" panose="00000500000000000000" pitchFamily="2" charset="0"/>
              </a:rPr>
              <a:t>In developing countries, the pavement pothole is often detected manually by inspectors of the municipal corporation during periodic field surveys. </a:t>
            </a:r>
          </a:p>
          <a:p>
            <a:pPr marL="285750" indent="-285750">
              <a:buFont typeface="Arial" panose="020B0604020202020204" pitchFamily="34" charset="0"/>
              <a:buChar char="•"/>
            </a:pPr>
            <a:r>
              <a:rPr lang="en-US" sz="2400" dirty="0">
                <a:latin typeface="Montserrat" panose="00000500000000000000" pitchFamily="2" charset="0"/>
              </a:rPr>
              <a:t>Although this conventional method can help to acquire an accurate evaluation of potholes, it also features low productivity in both data collection and data processing. The reason is that one pavement inspector can only </a:t>
            </a:r>
            <a:r>
              <a:rPr lang="en-US" sz="2400" dirty="0" err="1">
                <a:latin typeface="Montserrat" panose="00000500000000000000" pitchFamily="2" charset="0"/>
              </a:rPr>
              <a:t>inspectless</a:t>
            </a:r>
            <a:r>
              <a:rPr lang="en-US" sz="2400" dirty="0">
                <a:latin typeface="Montserrat" panose="00000500000000000000" pitchFamily="2" charset="0"/>
              </a:rPr>
              <a:t> than 10 km per day. </a:t>
            </a:r>
          </a:p>
          <a:p>
            <a:pPr marL="285750" indent="-285750">
              <a:buFont typeface="Arial" panose="020B0604020202020204" pitchFamily="34" charset="0"/>
              <a:buChar char="•"/>
            </a:pPr>
            <a:r>
              <a:rPr lang="en-US" sz="2400" dirty="0">
                <a:latin typeface="Montserrat" panose="00000500000000000000" pitchFamily="2" charset="0"/>
              </a:rPr>
              <a:t>With a large number of road sections needed to be inspected routinely, the automation of the pothole detection becomes a pressing need for transportation agencies. </a:t>
            </a:r>
          </a:p>
          <a:p>
            <a:pPr marL="285750" indent="-285750">
              <a:buFont typeface="Arial" panose="020B0604020202020204" pitchFamily="34" charset="0"/>
              <a:buChar char="•"/>
            </a:pPr>
            <a:r>
              <a:rPr lang="en-US" sz="2400" dirty="0">
                <a:latin typeface="Montserrat" panose="00000500000000000000" pitchFamily="2" charset="0"/>
              </a:rPr>
              <a:t>The simplest method might be to collect photos of road damage and hazards taken by the participants and to upload them to a central server.</a:t>
            </a:r>
          </a:p>
        </p:txBody>
      </p:sp>
    </p:spTree>
    <p:extLst>
      <p:ext uri="{BB962C8B-B14F-4D97-AF65-F5344CB8AC3E}">
        <p14:creationId xmlns:p14="http://schemas.microsoft.com/office/powerpoint/2010/main" val="183066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5562600" y="2213290"/>
            <a:ext cx="10668000"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030054" y="9204963"/>
            <a:ext cx="716573" cy="716274"/>
          </a:xfrm>
          <a:prstGeom prst="rect">
            <a:avLst/>
          </a:prstGeom>
        </p:spPr>
      </p:pic>
      <p:sp>
        <p:nvSpPr>
          <p:cNvPr id="5" name="AutoShape 5"/>
          <p:cNvSpPr/>
          <p:nvPr/>
        </p:nvSpPr>
        <p:spPr>
          <a:xfrm>
            <a:off x="15163800" y="9563100"/>
            <a:ext cx="466836" cy="0"/>
          </a:xfrm>
          <a:prstGeom prst="line">
            <a:avLst/>
          </a:prstGeom>
          <a:ln w="76200" cap="flat">
            <a:solidFill>
              <a:srgbClr val="FFFFFF"/>
            </a:solidFill>
            <a:prstDash val="solid"/>
            <a:headEnd type="none" w="sm" len="sm"/>
            <a:tailEnd type="arrow" w="med" len="sm"/>
          </a:ln>
        </p:spPr>
      </p:sp>
      <p:grpSp>
        <p:nvGrpSpPr>
          <p:cNvPr id="6" name="Group 6"/>
          <p:cNvGrpSpPr/>
          <p:nvPr/>
        </p:nvGrpSpPr>
        <p:grpSpPr>
          <a:xfrm>
            <a:off x="16550616" y="0"/>
            <a:ext cx="1737384" cy="10287000"/>
            <a:chOff x="0" y="0"/>
            <a:chExt cx="2316512" cy="13716000"/>
          </a:xfrm>
        </p:grpSpPr>
        <p:pic>
          <p:nvPicPr>
            <p:cNvPr id="7" name="Picture 7"/>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8" name="Picture 8"/>
          <p:cNvPicPr>
            <a:picLocks noChangeAspect="1"/>
          </p:cNvPicPr>
          <p:nvPr/>
        </p:nvPicPr>
        <p:blipFill>
          <a:blip r:embed="rId5"/>
          <a:srcRect l="34706" t="11732" r="44329" b="11732"/>
          <a:stretch>
            <a:fillRect/>
          </a:stretch>
        </p:blipFill>
        <p:spPr>
          <a:xfrm>
            <a:off x="2404115" y="3756860"/>
            <a:ext cx="2882915" cy="4354600"/>
          </a:xfrm>
          <a:prstGeom prst="rect">
            <a:avLst/>
          </a:prstGeom>
        </p:spPr>
      </p:pic>
      <p:grpSp>
        <p:nvGrpSpPr>
          <p:cNvPr id="9" name="Group 9"/>
          <p:cNvGrpSpPr/>
          <p:nvPr/>
        </p:nvGrpSpPr>
        <p:grpSpPr>
          <a:xfrm>
            <a:off x="726371" y="3275795"/>
            <a:ext cx="3355488" cy="4262158"/>
            <a:chOff x="0" y="0"/>
            <a:chExt cx="4473984" cy="5682877"/>
          </a:xfrm>
        </p:grpSpPr>
        <p:pic>
          <p:nvPicPr>
            <p:cNvPr id="10" name="Picture 10"/>
            <p:cNvPicPr>
              <a:picLocks noChangeAspect="1"/>
            </p:cNvPicPr>
            <p:nvPr/>
          </p:nvPicPr>
          <p:blipFill>
            <a:blip r:embed="rId6"/>
            <a:srcRect l="9132" r="53209"/>
            <a:stretch>
              <a:fillRect/>
            </a:stretch>
          </p:blipFill>
          <p:spPr>
            <a:xfrm>
              <a:off x="0" y="0"/>
              <a:ext cx="4473984" cy="5682877"/>
            </a:xfrm>
            <a:prstGeom prst="rect">
              <a:avLst/>
            </a:prstGeom>
          </p:spPr>
        </p:pic>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654006" y="6858528"/>
            <a:ext cx="1640465" cy="477785"/>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flipV="1">
            <a:off x="3629321" y="4377138"/>
            <a:ext cx="1330301" cy="349204"/>
          </a:xfrm>
          <a:prstGeom prst="rect">
            <a:avLst/>
          </a:prstGeom>
        </p:spPr>
      </p:pic>
      <p:sp>
        <p:nvSpPr>
          <p:cNvPr id="13" name="TextBox 13"/>
          <p:cNvSpPr txBox="1"/>
          <p:nvPr/>
        </p:nvSpPr>
        <p:spPr>
          <a:xfrm>
            <a:off x="5614988" y="1221352"/>
            <a:ext cx="11072812" cy="991938"/>
          </a:xfrm>
          <a:prstGeom prst="rect">
            <a:avLst/>
          </a:prstGeom>
        </p:spPr>
        <p:txBody>
          <a:bodyPr wrap="square" lIns="0" tIns="0" rIns="0" bIns="0" rtlCol="0" anchor="t">
            <a:spAutoFit/>
          </a:bodyPr>
          <a:lstStyle/>
          <a:p>
            <a:pPr algn="just">
              <a:lnSpc>
                <a:spcPts val="8400"/>
              </a:lnSpc>
              <a:spcBef>
                <a:spcPct val="0"/>
              </a:spcBef>
            </a:pPr>
            <a:r>
              <a:rPr lang="en-US" sz="6000" dirty="0">
                <a:solidFill>
                  <a:srgbClr val="091D26"/>
                </a:solidFill>
                <a:latin typeface="Raleway"/>
              </a:rPr>
              <a:t>Limitations of Existing  System</a:t>
            </a:r>
          </a:p>
        </p:txBody>
      </p:sp>
      <p:pic>
        <p:nvPicPr>
          <p:cNvPr id="15" name="Picture 1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89217" y="7675143"/>
            <a:ext cx="1837121" cy="872632"/>
          </a:xfrm>
          <a:prstGeom prst="rect">
            <a:avLst/>
          </a:prstGeom>
        </p:spPr>
      </p:pic>
      <p:sp>
        <p:nvSpPr>
          <p:cNvPr id="14" name="TextBox 13">
            <a:extLst>
              <a:ext uri="{FF2B5EF4-FFF2-40B4-BE49-F238E27FC236}">
                <a16:creationId xmlns:a16="http://schemas.microsoft.com/office/drawing/2014/main" id="{D168311A-2FF6-8AFF-FA0D-CB25F27B4157}"/>
              </a:ext>
            </a:extLst>
          </p:cNvPr>
          <p:cNvSpPr txBox="1"/>
          <p:nvPr/>
        </p:nvSpPr>
        <p:spPr>
          <a:xfrm>
            <a:off x="6539450" y="3695701"/>
            <a:ext cx="74676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ontserrat" panose="00000500000000000000" pitchFamily="2" charset="0"/>
              </a:rPr>
              <a:t>It requires more workforce. </a:t>
            </a:r>
          </a:p>
          <a:p>
            <a:pPr marL="457200" indent="-457200">
              <a:buFont typeface="Arial" panose="020B0604020202020204" pitchFamily="34" charset="0"/>
              <a:buChar char="•"/>
            </a:pPr>
            <a:r>
              <a:rPr lang="en-US" sz="3200" dirty="0">
                <a:latin typeface="Montserrat" panose="00000500000000000000" pitchFamily="2" charset="0"/>
              </a:rPr>
              <a:t>Manual inspection in large               cities will be complicated.  </a:t>
            </a:r>
          </a:p>
          <a:p>
            <a:pPr marL="457200" indent="-457200">
              <a:buFont typeface="Arial" panose="020B0604020202020204" pitchFamily="34" charset="0"/>
              <a:buChar char="•"/>
            </a:pPr>
            <a:r>
              <a:rPr lang="en-US" sz="3200" dirty="0">
                <a:latin typeface="Montserrat" panose="00000500000000000000" pitchFamily="2" charset="0"/>
              </a:rPr>
              <a:t>It is more time consuming.</a:t>
            </a:r>
          </a:p>
          <a:p>
            <a:pPr marL="457200" indent="-457200">
              <a:buFont typeface="Arial" panose="020B0604020202020204" pitchFamily="34" charset="0"/>
              <a:buChar char="•"/>
            </a:pPr>
            <a:endParaRPr lang="en-US" sz="3200" dirty="0">
              <a:latin typeface="Montserrat" panose="00000500000000000000" pitchFamily="2" charset="0"/>
            </a:endParaRPr>
          </a:p>
        </p:txBody>
      </p:sp>
    </p:spTree>
    <p:extLst>
      <p:ext uri="{BB962C8B-B14F-4D97-AF65-F5344CB8AC3E}">
        <p14:creationId xmlns:p14="http://schemas.microsoft.com/office/powerpoint/2010/main" val="426851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000170" y="2314623"/>
            <a:ext cx="8005671" cy="0"/>
          </a:xfrm>
          <a:prstGeom prst="line">
            <a:avLst/>
          </a:prstGeom>
          <a:ln w="47625" cap="flat">
            <a:solidFill>
              <a:srgbClr val="091D26"/>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6901014" y="8900163"/>
            <a:ext cx="716573" cy="716274"/>
          </a:xfrm>
          <a:prstGeom prst="rect">
            <a:avLst/>
          </a:prstGeom>
        </p:spPr>
      </p:pic>
      <p:sp>
        <p:nvSpPr>
          <p:cNvPr id="5" name="AutoShape 5"/>
          <p:cNvSpPr/>
          <p:nvPr/>
        </p:nvSpPr>
        <p:spPr>
          <a:xfrm>
            <a:off x="17025882" y="9220200"/>
            <a:ext cx="466836" cy="0"/>
          </a:xfrm>
          <a:prstGeom prst="line">
            <a:avLst/>
          </a:prstGeom>
          <a:ln w="76200" cap="flat">
            <a:solidFill>
              <a:srgbClr val="FFFFFF"/>
            </a:solidFill>
            <a:prstDash val="solid"/>
            <a:headEnd type="none" w="sm" len="sm"/>
            <a:tailEnd type="arrow" w="med" len="sm"/>
          </a:ln>
        </p:spPr>
      </p:sp>
      <p:grpSp>
        <p:nvGrpSpPr>
          <p:cNvPr id="6" name="Group 6"/>
          <p:cNvGrpSpPr/>
          <p:nvPr/>
        </p:nvGrpSpPr>
        <p:grpSpPr>
          <a:xfrm>
            <a:off x="7590" y="0"/>
            <a:ext cx="1737384" cy="10287000"/>
            <a:chOff x="0" y="0"/>
            <a:chExt cx="2316512" cy="13716000"/>
          </a:xfrm>
        </p:grpSpPr>
        <p:pic>
          <p:nvPicPr>
            <p:cNvPr id="7" name="Picture 7"/>
            <p:cNvPicPr>
              <a:picLocks noChangeAspect="1"/>
            </p:cNvPicPr>
            <p:nvPr/>
          </p:nvPicPr>
          <p:blipFill>
            <a:blip r:embed="rId4"/>
            <a:srcRect l="69004" r="21495"/>
            <a:stretch>
              <a:fillRect/>
            </a:stretch>
          </p:blipFill>
          <p:spPr>
            <a:xfrm>
              <a:off x="0" y="0"/>
              <a:ext cx="2316512" cy="13716000"/>
            </a:xfrm>
            <a:prstGeom prst="rect">
              <a:avLst/>
            </a:prstGeom>
          </p:spPr>
        </p:pic>
      </p:grpSp>
      <p:pic>
        <p:nvPicPr>
          <p:cNvPr id="8" name="Picture 8"/>
          <p:cNvPicPr>
            <a:picLocks noChangeAspect="1"/>
          </p:cNvPicPr>
          <p:nvPr/>
        </p:nvPicPr>
        <p:blipFill>
          <a:blip r:embed="rId5"/>
          <a:srcRect l="40649" t="11732" r="40649" b="11732"/>
          <a:stretch>
            <a:fillRect/>
          </a:stretch>
        </p:blipFill>
        <p:spPr>
          <a:xfrm>
            <a:off x="10672250" y="3366816"/>
            <a:ext cx="2804148" cy="4748466"/>
          </a:xfrm>
          <a:prstGeom prst="rect">
            <a:avLst/>
          </a:prstGeom>
        </p:spPr>
      </p:pic>
      <p:grpSp>
        <p:nvGrpSpPr>
          <p:cNvPr id="9" name="Group 9"/>
          <p:cNvGrpSpPr/>
          <p:nvPr/>
        </p:nvGrpSpPr>
        <p:grpSpPr>
          <a:xfrm rot="-5400000">
            <a:off x="12167668" y="3480829"/>
            <a:ext cx="3469032" cy="4586120"/>
            <a:chOff x="0" y="0"/>
            <a:chExt cx="4625376" cy="6114826"/>
          </a:xfrm>
        </p:grpSpPr>
        <p:pic>
          <p:nvPicPr>
            <p:cNvPr id="10" name="Picture 10"/>
            <p:cNvPicPr>
              <a:picLocks noChangeAspect="1"/>
            </p:cNvPicPr>
            <p:nvPr/>
          </p:nvPicPr>
          <p:blipFill>
            <a:blip r:embed="rId6"/>
            <a:srcRect l="21875" t="-16100" r="21874" b="-16100"/>
            <a:stretch>
              <a:fillRect/>
            </a:stretch>
          </p:blipFill>
          <p:spPr>
            <a:xfrm>
              <a:off x="0" y="0"/>
              <a:ext cx="4625376" cy="6114826"/>
            </a:xfrm>
            <a:prstGeom prst="rect">
              <a:avLst/>
            </a:prstGeom>
          </p:spPr>
        </p:pic>
      </p:gr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425106" y="2362248"/>
            <a:ext cx="2914880" cy="848959"/>
          </a:xfrm>
          <a:prstGeom prst="rect">
            <a:avLst/>
          </a:prstGeom>
        </p:spPr>
      </p:pic>
      <p:sp>
        <p:nvSpPr>
          <p:cNvPr id="12" name="TextBox 12"/>
          <p:cNvSpPr txBox="1"/>
          <p:nvPr/>
        </p:nvSpPr>
        <p:spPr>
          <a:xfrm>
            <a:off x="2000170" y="2646912"/>
            <a:ext cx="8672080" cy="560153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 About 70% of the road accidents in India takes place due to improper construction of roads and due to unpredictable weather conditions in India.</a:t>
            </a:r>
          </a:p>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Need of such a safety providing system is becoming essential for current scenario.</a:t>
            </a:r>
          </a:p>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Every year we lose more than one lakh lives on Indian roads due to accidents and the proportion of the accidents due to potholes on the road is quite significant. </a:t>
            </a:r>
          </a:p>
          <a:p>
            <a:pPr marL="457200" indent="-457200">
              <a:buFont typeface="Arial" panose="020B0604020202020204" pitchFamily="34" charset="0"/>
              <a:buChar char="•"/>
            </a:pPr>
            <a:r>
              <a:rPr lang="en-US" sz="2800" b="0" i="0" dirty="0">
                <a:effectLst/>
                <a:latin typeface="Montserrat" panose="00000500000000000000" pitchFamily="2" charset="0"/>
                <a:cs typeface="Times New Roman" panose="02020603050405020304" pitchFamily="18" charset="0"/>
              </a:rPr>
              <a:t>Number of accidents are more when the potholes are covered by water during monsoon. </a:t>
            </a:r>
          </a:p>
        </p:txBody>
      </p:sp>
      <p:sp>
        <p:nvSpPr>
          <p:cNvPr id="13" name="TextBox 13"/>
          <p:cNvSpPr txBox="1"/>
          <p:nvPr/>
        </p:nvSpPr>
        <p:spPr>
          <a:xfrm>
            <a:off x="2000170" y="952548"/>
            <a:ext cx="7907924" cy="1038225"/>
          </a:xfrm>
          <a:prstGeom prst="rect">
            <a:avLst/>
          </a:prstGeom>
        </p:spPr>
        <p:txBody>
          <a:bodyPr lIns="0" tIns="0" rIns="0" bIns="0" rtlCol="0" anchor="t">
            <a:spAutoFit/>
          </a:bodyPr>
          <a:lstStyle/>
          <a:p>
            <a:pPr>
              <a:lnSpc>
                <a:spcPts val="8400"/>
              </a:lnSpc>
              <a:spcBef>
                <a:spcPct val="0"/>
              </a:spcBef>
            </a:pPr>
            <a:r>
              <a:rPr lang="en-US" sz="6000">
                <a:solidFill>
                  <a:srgbClr val="091D26"/>
                </a:solidFill>
                <a:latin typeface="Raleway"/>
              </a:rPr>
              <a:t>Problem Statement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1282</Words>
  <Application>Microsoft Office PowerPoint</Application>
  <PresentationFormat>Custom</PresentationFormat>
  <Paragraphs>183</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Symbol</vt:lpstr>
      <vt:lpstr>Times New Roman</vt:lpstr>
      <vt:lpstr>Montserrat Semi-Bold</vt:lpstr>
      <vt:lpstr>Montserrat Bold</vt:lpstr>
      <vt:lpstr>Montserrat</vt:lpstr>
      <vt:lpstr>Calibri</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Ride Sharing DApp</dc:title>
  <dc:creator>KAUSHAL BHOIR</dc:creator>
  <cp:lastModifiedBy>Kaushal Bhoir</cp:lastModifiedBy>
  <cp:revision>25</cp:revision>
  <dcterms:created xsi:type="dcterms:W3CDTF">2006-08-16T00:00:00Z</dcterms:created>
  <dcterms:modified xsi:type="dcterms:W3CDTF">2023-04-19T21:29:20Z</dcterms:modified>
  <dc:identifier>DAFG9oZkc-Y</dc:identifier>
</cp:coreProperties>
</file>